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5" r:id="rId4"/>
    <p:sldId id="266" r:id="rId5"/>
    <p:sldId id="25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309" r:id="rId19"/>
    <p:sldId id="310" r:id="rId20"/>
    <p:sldId id="284" r:id="rId21"/>
    <p:sldId id="311" r:id="rId22"/>
    <p:sldId id="312" r:id="rId23"/>
    <p:sldId id="308" r:id="rId24"/>
    <p:sldId id="304" r:id="rId25"/>
    <p:sldId id="285" r:id="rId26"/>
    <p:sldId id="288" r:id="rId27"/>
    <p:sldId id="286" r:id="rId28"/>
    <p:sldId id="289" r:id="rId29"/>
    <p:sldId id="291" r:id="rId30"/>
    <p:sldId id="292" r:id="rId31"/>
    <p:sldId id="293" r:id="rId32"/>
    <p:sldId id="294" r:id="rId33"/>
    <p:sldId id="295" r:id="rId34"/>
    <p:sldId id="297" r:id="rId35"/>
    <p:sldId id="296" r:id="rId36"/>
    <p:sldId id="298" r:id="rId37"/>
    <p:sldId id="299" r:id="rId38"/>
    <p:sldId id="300" r:id="rId39"/>
    <p:sldId id="306" r:id="rId40"/>
    <p:sldId id="307" r:id="rId41"/>
    <p:sldId id="313" r:id="rId42"/>
    <p:sldId id="301" r:id="rId43"/>
    <p:sldId id="305" r:id="rId44"/>
    <p:sldId id="314" r:id="rId45"/>
    <p:sldId id="315" r:id="rId46"/>
    <p:sldId id="316" r:id="rId47"/>
    <p:sldId id="302" r:id="rId48"/>
    <p:sldId id="303" r:id="rId49"/>
    <p:sldId id="317" r:id="rId50"/>
    <p:sldId id="318" r:id="rId51"/>
    <p:sldId id="319" r:id="rId52"/>
    <p:sldId id="320" r:id="rId53"/>
    <p:sldId id="321" r:id="rId54"/>
    <p:sldId id="322" r:id="rId55"/>
    <p:sldId id="323" r:id="rId56"/>
    <p:sldId id="324" r:id="rId57"/>
    <p:sldId id="325" r:id="rId58"/>
    <p:sldId id="25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259" autoAdjust="0"/>
    <p:restoredTop sz="86379" autoAdjust="0"/>
  </p:normalViewPr>
  <p:slideViewPr>
    <p:cSldViewPr>
      <p:cViewPr varScale="1">
        <p:scale>
          <a:sx n="68" d="100"/>
          <a:sy n="68" d="100"/>
        </p:scale>
        <p:origin x="-624" y="-96"/>
      </p:cViewPr>
      <p:guideLst>
        <p:guide orient="horz" pos="2160"/>
        <p:guide pos="2880"/>
      </p:guideLst>
    </p:cSldViewPr>
  </p:slideViewPr>
  <p:outlineViewPr>
    <p:cViewPr>
      <p:scale>
        <a:sx n="50" d="100"/>
        <a:sy n="50" d="100"/>
      </p:scale>
      <p:origin x="270" y="12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E03BBD6-D6CE-4D12-A9DA-68ED42397698}" type="datetimeFigureOut">
              <a:rPr lang="en-US" smtClean="0"/>
              <a:t>3/1/2013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BF40DF5-38EA-4A88-891B-D395C618B7EC}"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40DF5-38EA-4A88-891B-D395C618B7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40DF5-38EA-4A88-891B-D395C618B7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BF40DF5-38EA-4A88-891B-D395C618B7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E03BBD6-D6CE-4D12-A9DA-68ED42397698}" type="datetimeFigureOut">
              <a:rPr lang="en-US" smtClean="0"/>
              <a:t>3/1/2013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BF40DF5-38EA-4A88-891B-D395C618B7EC}"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BF40DF5-38EA-4A88-891B-D395C618B7EC}"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BF40DF5-38EA-4A88-891B-D395C618B7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BF40DF5-38EA-4A88-891B-D395C618B7EC}"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03BBD6-D6CE-4D12-A9DA-68ED42397698}" type="datetimeFigureOut">
              <a:rPr lang="en-US" smtClean="0"/>
              <a:t>3/1/2013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BF40DF5-38EA-4A88-891B-D395C618B7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E03BBD6-D6CE-4D12-A9DA-68ED42397698}" type="datetimeFigureOut">
              <a:rPr lang="en-US" smtClean="0"/>
              <a:t>3/1/2013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BF40DF5-38EA-4A88-891B-D395C618B7EC}"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E03BBD6-D6CE-4D12-A9DA-68ED42397698}" type="datetimeFigureOut">
              <a:rPr lang="en-US" smtClean="0"/>
              <a:t>3/1/2013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BF40DF5-38EA-4A88-891B-D395C618B7EC}"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E03BBD6-D6CE-4D12-A9DA-68ED42397698}" type="datetimeFigureOut">
              <a:rPr lang="en-US" smtClean="0"/>
              <a:t>3/1/2013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BF40DF5-38EA-4A88-891B-D395C618B7EC}"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lectronics.wesrch.com/page-summary-pdf-EL1AB98LWHHVA-tablet-vs-pcs-vs-netbooks-vs-smartphones-market-share-and-forecast-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gr.com/2013/01/25/smartphone-market-share-q4-2012-30639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venturebeat.com/2013/01/28/android-captured-almost-70-global-smartphone-market-share-in-2012-apple-just-under-2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2.png"/><Relationship Id="rId4" Type="http://schemas.openxmlformats.org/officeDocument/2006/relationships/image" Target="../media/image32.png"/><Relationship Id="rId9"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847851"/>
          </a:xfrm>
        </p:spPr>
        <p:txBody>
          <a:bodyPr>
            <a:noAutofit/>
          </a:bodyPr>
          <a:lstStyle/>
          <a:p>
            <a:r>
              <a:rPr lang="en-US" sz="4000" dirty="0" smtClean="0"/>
              <a:t>Mobile </a:t>
            </a:r>
            <a:r>
              <a:rPr lang="en-US" sz="4000" dirty="0" err="1" smtClean="0"/>
              <a:t>Plaforms</a:t>
            </a:r>
            <a:r>
              <a:rPr lang="en-US" sz="4000" dirty="0" smtClean="0"/>
              <a:t> and </a:t>
            </a:r>
            <a:r>
              <a:rPr lang="en-US" sz="4000" dirty="0" err="1" smtClean="0"/>
              <a:t>Cyberwarfare</a:t>
            </a:r>
            <a:r>
              <a:rPr lang="en-US" sz="4000" dirty="0" smtClean="0"/>
              <a:t>:</a:t>
            </a:r>
            <a:br>
              <a:rPr lang="en-US" sz="4000" dirty="0" smtClean="0"/>
            </a:br>
            <a:r>
              <a:rPr lang="en-US" sz="3600" dirty="0" smtClean="0"/>
              <a:t>  </a:t>
            </a:r>
            <a:r>
              <a:rPr lang="en-US" sz="3200" dirty="0" smtClean="0"/>
              <a:t/>
            </a:r>
            <a:br>
              <a:rPr lang="en-US" sz="3200" dirty="0" smtClean="0"/>
            </a:br>
            <a:r>
              <a:rPr lang="en-US" sz="3200" dirty="0" smtClean="0">
                <a:solidFill>
                  <a:schemeClr val="accent6">
                    <a:lumMod val="50000"/>
                  </a:schemeClr>
                </a:solidFill>
              </a:rPr>
              <a:t>Diversity </a:t>
            </a:r>
            <a:r>
              <a:rPr lang="en-US" sz="3200" dirty="0" smtClean="0">
                <a:solidFill>
                  <a:schemeClr val="accent6">
                    <a:lumMod val="50000"/>
                  </a:schemeClr>
                </a:solidFill>
              </a:rPr>
              <a:t>is Good </a:t>
            </a:r>
            <a:br>
              <a:rPr lang="en-US" sz="3200" dirty="0" smtClean="0">
                <a:solidFill>
                  <a:schemeClr val="accent6">
                    <a:lumMod val="50000"/>
                  </a:schemeClr>
                </a:solidFill>
              </a:rPr>
            </a:br>
            <a:r>
              <a:rPr lang="en-US" sz="3200" dirty="0" smtClean="0">
                <a:solidFill>
                  <a:schemeClr val="accent6">
                    <a:lumMod val="50000"/>
                  </a:schemeClr>
                </a:solidFill>
              </a:rPr>
              <a:t>Fragility is Bad</a:t>
            </a:r>
            <a:br>
              <a:rPr lang="en-US" sz="3200" dirty="0" smtClean="0">
                <a:solidFill>
                  <a:schemeClr val="accent6">
                    <a:lumMod val="50000"/>
                  </a:schemeClr>
                </a:solidFill>
              </a:rPr>
            </a:br>
            <a:r>
              <a:rPr lang="en-US" sz="3200" dirty="0" smtClean="0">
                <a:solidFill>
                  <a:schemeClr val="accent6">
                    <a:lumMod val="50000"/>
                  </a:schemeClr>
                </a:solidFill>
              </a:rPr>
              <a:t>Misplacement is Ugly</a:t>
            </a:r>
            <a:endParaRPr lang="en-US" sz="3200" dirty="0">
              <a:solidFill>
                <a:schemeClr val="accent6">
                  <a:lumMod val="50000"/>
                </a:schemeClr>
              </a:solidFill>
            </a:endParaRPr>
          </a:p>
        </p:txBody>
      </p:sp>
      <p:sp>
        <p:nvSpPr>
          <p:cNvPr id="3" name="Subtitle 2"/>
          <p:cNvSpPr>
            <a:spLocks noGrp="1"/>
          </p:cNvSpPr>
          <p:nvPr>
            <p:ph type="subTitle" idx="1"/>
          </p:nvPr>
        </p:nvSpPr>
        <p:spPr>
          <a:xfrm>
            <a:off x="1371600" y="4572000"/>
            <a:ext cx="6400800" cy="1066800"/>
          </a:xfrm>
        </p:spPr>
        <p:txBody>
          <a:bodyPr>
            <a:normAutofit fontScale="92500" lnSpcReduction="10000"/>
          </a:bodyPr>
          <a:lstStyle/>
          <a:p>
            <a:r>
              <a:rPr lang="en-US" sz="2400" dirty="0" smtClean="0"/>
              <a:t>Ronald P. Loui, </a:t>
            </a:r>
            <a:r>
              <a:rPr lang="en-US" sz="2400" dirty="0" smtClean="0"/>
              <a:t>Ph.D.</a:t>
            </a:r>
            <a:r>
              <a:rPr lang="en-US" sz="2400" dirty="0" smtClean="0"/>
              <a:t/>
            </a:r>
            <a:br>
              <a:rPr lang="en-US" sz="2400" dirty="0" smtClean="0"/>
            </a:br>
            <a:r>
              <a:rPr lang="en-US" sz="2400" dirty="0" smtClean="0"/>
              <a:t>Assistant Professor of Computer </a:t>
            </a:r>
            <a:r>
              <a:rPr lang="en-US" sz="2400" dirty="0" smtClean="0"/>
              <a:t>Science</a:t>
            </a:r>
            <a:r>
              <a:rPr lang="en-US" sz="2400" dirty="0" smtClean="0"/>
              <a:t/>
            </a:r>
            <a:br>
              <a:rPr lang="en-US" sz="2400" dirty="0" smtClean="0"/>
            </a:br>
            <a:r>
              <a:rPr lang="en-US" sz="2400" dirty="0" smtClean="0"/>
              <a:t>University of Illinois Springfield</a:t>
            </a:r>
            <a:endParaRPr lang="en-US" sz="2400" dirty="0"/>
          </a:p>
        </p:txBody>
      </p:sp>
    </p:spTree>
    <p:extLst>
      <p:ext uri="{BB962C8B-B14F-4D97-AF65-F5344CB8AC3E}">
        <p14:creationId xmlns:p14="http://schemas.microsoft.com/office/powerpoint/2010/main" val="3737377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rmAutofit fontScale="62500" lnSpcReduction="20000"/>
          </a:bodyPr>
          <a:lstStyle/>
          <a:p>
            <a:r>
              <a:rPr lang="en-US" sz="3100" i="1" dirty="0" smtClean="0"/>
              <a:t>USAAF air-to-air scores that day were </a:t>
            </a:r>
            <a:r>
              <a:rPr lang="en-US" sz="3100" i="1" dirty="0" smtClean="0"/>
              <a:t>17-1</a:t>
            </a:r>
          </a:p>
          <a:p>
            <a:endParaRPr lang="en-US" sz="3100" i="1" dirty="0" smtClean="0"/>
          </a:p>
          <a:p>
            <a:r>
              <a:rPr lang="en-US" sz="3100" i="0" dirty="0" smtClean="0"/>
              <a:t>Welch and Taylor were up within 1hr,</a:t>
            </a:r>
            <a:r>
              <a:rPr lang="en-US" sz="3100" i="0" baseline="0" dirty="0" smtClean="0"/>
              <a:t> carried the load for 2hrs</a:t>
            </a:r>
          </a:p>
          <a:p>
            <a:endParaRPr lang="en-US" sz="3100" i="0" dirty="0"/>
          </a:p>
          <a:p>
            <a:r>
              <a:rPr lang="en-US" sz="3100" dirty="0" err="1" smtClean="0"/>
              <a:t>Gabreski</a:t>
            </a:r>
            <a:r>
              <a:rPr lang="en-US" sz="3100" dirty="0" smtClean="0"/>
              <a:t> was in the air by</a:t>
            </a:r>
            <a:r>
              <a:rPr lang="en-US" sz="3100" baseline="0" dirty="0" smtClean="0"/>
              <a:t> </a:t>
            </a:r>
            <a:r>
              <a:rPr lang="en-US" sz="3100" baseline="0" dirty="0" err="1" smtClean="0"/>
              <a:t>hr</a:t>
            </a:r>
            <a:r>
              <a:rPr lang="en-US" sz="3100" baseline="0" dirty="0" smtClean="0"/>
              <a:t> 3, and </a:t>
            </a:r>
            <a:r>
              <a:rPr lang="en-US" sz="3100" dirty="0" smtClean="0"/>
              <a:t>had no kills, but would later earn 13 DFC’s</a:t>
            </a:r>
          </a:p>
          <a:p>
            <a:endParaRPr lang="en-US" sz="3100" dirty="0"/>
          </a:p>
          <a:p>
            <a:r>
              <a:rPr lang="en-US" sz="3100" dirty="0" smtClean="0"/>
              <a:t>P-36 was outdated, but </a:t>
            </a:r>
            <a:r>
              <a:rPr lang="en-US" sz="3100" dirty="0" smtClean="0"/>
              <a:t>could out-maneuver long </a:t>
            </a:r>
            <a:r>
              <a:rPr lang="en-US" sz="3100" dirty="0" smtClean="0"/>
              <a:t>range </a:t>
            </a:r>
            <a:r>
              <a:rPr lang="en-US" sz="3100" dirty="0" smtClean="0"/>
              <a:t>Zeroes low on fuel</a:t>
            </a:r>
            <a:endParaRPr lang="en-US" sz="3100" dirty="0" smtClean="0"/>
          </a:p>
          <a:p>
            <a:endParaRPr lang="en-US" sz="3100" dirty="0"/>
          </a:p>
          <a:p>
            <a:r>
              <a:rPr lang="en-US" sz="3100" dirty="0" smtClean="0"/>
              <a:t>P-40 was less maneuverable but could dive quickly </a:t>
            </a:r>
            <a:r>
              <a:rPr lang="en-US" sz="3100" dirty="0" smtClean="0"/>
              <a:t>upon </a:t>
            </a:r>
            <a:r>
              <a:rPr lang="en-US" sz="3100" dirty="0" smtClean="0"/>
              <a:t>torpedo</a:t>
            </a:r>
            <a:r>
              <a:rPr lang="en-US" sz="3100" baseline="0" dirty="0" smtClean="0"/>
              <a:t> bombers</a:t>
            </a:r>
          </a:p>
          <a:p>
            <a:endParaRPr lang="en-US" sz="3100" baseline="0" dirty="0" smtClean="0"/>
          </a:p>
          <a:p>
            <a:r>
              <a:rPr lang="en-US" sz="3100" baseline="0" dirty="0" smtClean="0"/>
              <a:t>Both plane designs were needed that day</a:t>
            </a:r>
          </a:p>
          <a:p>
            <a:endParaRPr lang="en-US" sz="3100" baseline="0" dirty="0" smtClean="0"/>
          </a:p>
          <a:p>
            <a:r>
              <a:rPr lang="en-US" sz="3100" baseline="0" dirty="0" smtClean="0"/>
              <a:t>Many other plane types proved useless, </a:t>
            </a:r>
            <a:r>
              <a:rPr lang="en-US" sz="3100" dirty="0" smtClean="0"/>
              <a:t>including Boeing P26, Douglas B18 and A20, Grumman F4F, Vought SB2U  </a:t>
            </a:r>
            <a:r>
              <a:rPr lang="en-US" sz="1000" dirty="0"/>
              <a:t>http://www.ww2pacific.com/aaf41.html</a:t>
            </a:r>
            <a:endParaRPr lang="en-US" sz="1000" dirty="0" smtClean="0"/>
          </a:p>
          <a:p>
            <a:endParaRPr lang="en-US" sz="10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57400"/>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357437"/>
            <a:ext cx="2428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2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rmAutofit/>
          </a:bodyPr>
          <a:lstStyle/>
          <a:p>
            <a:r>
              <a:rPr lang="en-US" sz="2800" dirty="0" smtClean="0"/>
              <a:t>USN, USMC, and USAAF had many airfields on Dec 7, 1941</a:t>
            </a:r>
          </a:p>
          <a:p>
            <a:endParaRPr lang="en-US" sz="28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578141"/>
            <a:ext cx="568642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781300" y="5562600"/>
            <a:ext cx="18669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6250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25" y="3155592"/>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3282100" y="4267200"/>
            <a:ext cx="8327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524" y="5268520"/>
            <a:ext cx="1570552" cy="13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a:stCxn id="5126" idx="0"/>
          </p:cNvCxnSpPr>
          <p:nvPr/>
        </p:nvCxnSpPr>
        <p:spPr>
          <a:xfrm flipV="1">
            <a:off x="7924800" y="5015510"/>
            <a:ext cx="0" cy="253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71600"/>
            <a:ext cx="2444942" cy="143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flipH="1">
            <a:off x="7623271" y="2806856"/>
            <a:ext cx="301529" cy="926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12517"/>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3009900" y="2438400"/>
            <a:ext cx="1485900" cy="973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424" y="5416345"/>
            <a:ext cx="1943100" cy="144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flipH="1" flipV="1">
            <a:off x="5334000" y="4648200"/>
            <a:ext cx="533400" cy="768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016"/>
            <a:ext cx="2695575" cy="141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9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additive="base">
                                        <p:cTn id="14" dur="500" fill="hold"/>
                                        <p:tgtEl>
                                          <p:spTgt spid="5124"/>
                                        </p:tgtEl>
                                        <p:attrNameLst>
                                          <p:attrName>ppt_x</p:attrName>
                                        </p:attrNameLst>
                                      </p:cBhvr>
                                      <p:tavLst>
                                        <p:tav tm="0">
                                          <p:val>
                                            <p:strVal val="#ppt_x"/>
                                          </p:val>
                                        </p:tav>
                                        <p:tav tm="100000">
                                          <p:val>
                                            <p:strVal val="#ppt_x"/>
                                          </p:val>
                                        </p:tav>
                                      </p:tavLst>
                                    </p:anim>
                                    <p:anim calcmode="lin" valueType="num">
                                      <p:cBhvr additive="base">
                                        <p:cTn id="15" dur="500" fill="hold"/>
                                        <p:tgtEl>
                                          <p:spTgt spid="512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ppt_x"/>
                                          </p:val>
                                        </p:tav>
                                        <p:tav tm="100000">
                                          <p:val>
                                            <p:strVal val="#ppt_x"/>
                                          </p:val>
                                        </p:tav>
                                      </p:tavLst>
                                    </p:anim>
                                    <p:anim calcmode="lin" valueType="num">
                                      <p:cBhvr additive="base">
                                        <p:cTn id="25" dur="500" fill="hold"/>
                                        <p:tgtEl>
                                          <p:spTgt spid="51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8"/>
                                        </p:tgtEl>
                                        <p:attrNameLst>
                                          <p:attrName>style.visibility</p:attrName>
                                        </p:attrNameLst>
                                      </p:cBhvr>
                                      <p:to>
                                        <p:strVal val="visible"/>
                                      </p:to>
                                    </p:set>
                                    <p:anim calcmode="lin" valueType="num">
                                      <p:cBhvr additive="base">
                                        <p:cTn id="34" dur="500" fill="hold"/>
                                        <p:tgtEl>
                                          <p:spTgt spid="5128"/>
                                        </p:tgtEl>
                                        <p:attrNameLst>
                                          <p:attrName>ppt_x</p:attrName>
                                        </p:attrNameLst>
                                      </p:cBhvr>
                                      <p:tavLst>
                                        <p:tav tm="0">
                                          <p:val>
                                            <p:strVal val="#ppt_x"/>
                                          </p:val>
                                        </p:tav>
                                        <p:tav tm="100000">
                                          <p:val>
                                            <p:strVal val="#ppt_x"/>
                                          </p:val>
                                        </p:tav>
                                      </p:tavLst>
                                    </p:anim>
                                    <p:anim calcmode="lin" valueType="num">
                                      <p:cBhvr additive="base">
                                        <p:cTn id="35" dur="500" fill="hold"/>
                                        <p:tgtEl>
                                          <p:spTgt spid="51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129"/>
                                        </p:tgtEl>
                                        <p:attrNameLst>
                                          <p:attrName>style.visibility</p:attrName>
                                        </p:attrNameLst>
                                      </p:cBhvr>
                                      <p:to>
                                        <p:strVal val="visible"/>
                                      </p:to>
                                    </p:set>
                                    <p:anim calcmode="lin" valueType="num">
                                      <p:cBhvr additive="base">
                                        <p:cTn id="44" dur="500" fill="hold"/>
                                        <p:tgtEl>
                                          <p:spTgt spid="5129"/>
                                        </p:tgtEl>
                                        <p:attrNameLst>
                                          <p:attrName>ppt_x</p:attrName>
                                        </p:attrNameLst>
                                      </p:cBhvr>
                                      <p:tavLst>
                                        <p:tav tm="0">
                                          <p:val>
                                            <p:strVal val="#ppt_x"/>
                                          </p:val>
                                        </p:tav>
                                        <p:tav tm="100000">
                                          <p:val>
                                            <p:strVal val="#ppt_x"/>
                                          </p:val>
                                        </p:tav>
                                      </p:tavLst>
                                    </p:anim>
                                    <p:anim calcmode="lin" valueType="num">
                                      <p:cBhvr additive="base">
                                        <p:cTn id="45" dur="500" fill="hold"/>
                                        <p:tgtEl>
                                          <p:spTgt spid="512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6"/>
                                        </p:tgtEl>
                                        <p:attrNameLst>
                                          <p:attrName>style.visibility</p:attrName>
                                        </p:attrNameLst>
                                      </p:cBhvr>
                                      <p:to>
                                        <p:strVal val="visible"/>
                                      </p:to>
                                    </p:set>
                                    <p:anim calcmode="lin" valueType="num">
                                      <p:cBhvr additive="base">
                                        <p:cTn id="54" dur="500" fill="hold"/>
                                        <p:tgtEl>
                                          <p:spTgt spid="5126"/>
                                        </p:tgtEl>
                                        <p:attrNameLst>
                                          <p:attrName>ppt_x</p:attrName>
                                        </p:attrNameLst>
                                      </p:cBhvr>
                                      <p:tavLst>
                                        <p:tav tm="0">
                                          <p:val>
                                            <p:strVal val="#ppt_x"/>
                                          </p:val>
                                        </p:tav>
                                        <p:tav tm="100000">
                                          <p:val>
                                            <p:strVal val="#ppt_x"/>
                                          </p:val>
                                        </p:tav>
                                      </p:tavLst>
                                    </p:anim>
                                    <p:anim calcmode="lin" valueType="num">
                                      <p:cBhvr additive="base">
                                        <p:cTn id="55" dur="500" fill="hold"/>
                                        <p:tgtEl>
                                          <p:spTgt spid="512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127"/>
                                        </p:tgtEl>
                                        <p:attrNameLst>
                                          <p:attrName>style.visibility</p:attrName>
                                        </p:attrNameLst>
                                      </p:cBhvr>
                                      <p:to>
                                        <p:strVal val="visible"/>
                                      </p:to>
                                    </p:set>
                                    <p:anim calcmode="lin" valueType="num">
                                      <p:cBhvr additive="base">
                                        <p:cTn id="64" dur="500" fill="hold"/>
                                        <p:tgtEl>
                                          <p:spTgt spid="5127"/>
                                        </p:tgtEl>
                                        <p:attrNameLst>
                                          <p:attrName>ppt_x</p:attrName>
                                        </p:attrNameLst>
                                      </p:cBhvr>
                                      <p:tavLst>
                                        <p:tav tm="0">
                                          <p:val>
                                            <p:strVal val="#ppt_x"/>
                                          </p:val>
                                        </p:tav>
                                        <p:tav tm="100000">
                                          <p:val>
                                            <p:strVal val="#ppt_x"/>
                                          </p:val>
                                        </p:tav>
                                      </p:tavLst>
                                    </p:anim>
                                    <p:anim calcmode="lin" valueType="num">
                                      <p:cBhvr additive="base">
                                        <p:cTn id="65" dur="500" fill="hold"/>
                                        <p:tgtEl>
                                          <p:spTgt spid="5127"/>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fade">
                                      <p:cBhvr>
                                        <p:cTn id="74" dur="1000"/>
                                        <p:tgtEl>
                                          <p:spTgt spid="1026"/>
                                        </p:tgtEl>
                                      </p:cBhvr>
                                    </p:animEffect>
                                    <p:anim calcmode="lin" valueType="num">
                                      <p:cBhvr>
                                        <p:cTn id="75" dur="1000" fill="hold"/>
                                        <p:tgtEl>
                                          <p:spTgt spid="1026"/>
                                        </p:tgtEl>
                                        <p:attrNameLst>
                                          <p:attrName>ppt_x</p:attrName>
                                        </p:attrNameLst>
                                      </p:cBhvr>
                                      <p:tavLst>
                                        <p:tav tm="0">
                                          <p:val>
                                            <p:strVal val="#ppt_x"/>
                                          </p:val>
                                        </p:tav>
                                        <p:tav tm="100000">
                                          <p:val>
                                            <p:strVal val="#ppt_x"/>
                                          </p:val>
                                        </p:tav>
                                      </p:tavLst>
                                    </p:anim>
                                    <p:anim calcmode="lin" valueType="num">
                                      <p:cBhvr>
                                        <p:cTn id="7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rmAutofit/>
          </a:bodyPr>
          <a:lstStyle/>
          <a:p>
            <a:r>
              <a:rPr lang="en-US" sz="2800" dirty="0" smtClean="0"/>
              <a:t>The IJN forgot to attack Haleiwa Emergency Landing Strip</a:t>
            </a:r>
          </a:p>
          <a:p>
            <a:pPr lvl="1"/>
            <a:r>
              <a:rPr lang="en-US" sz="2400" dirty="0" smtClean="0"/>
              <a:t>It was too small to bother with</a:t>
            </a:r>
          </a:p>
          <a:p>
            <a:pPr marL="0" indent="0">
              <a:buNone/>
            </a:pPr>
            <a:endParaRPr lang="en-US" sz="28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578141"/>
            <a:ext cx="568642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428859"/>
            <a:ext cx="6400800" cy="309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4419600" y="2667001"/>
            <a:ext cx="0" cy="744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miley Face 3"/>
          <p:cNvSpPr/>
          <p:nvPr/>
        </p:nvSpPr>
        <p:spPr>
          <a:xfrm>
            <a:off x="4489352" y="2438401"/>
            <a:ext cx="228600" cy="228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1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style.rotation</p:attrName>
                                        </p:attrNameLst>
                                      </p:cBhvr>
                                      <p:tavLst>
                                        <p:tav tm="0">
                                          <p:val>
                                            <p:fltVal val="90"/>
                                          </p:val>
                                        </p:tav>
                                        <p:tav tm="100000">
                                          <p:val>
                                            <p:fltVal val="0"/>
                                          </p:val>
                                        </p:tav>
                                      </p:tavLst>
                                    </p:anim>
                                    <p:animEffect transition="in" filter="fade">
                                      <p:cBhvr>
                                        <p:cTn id="10" dur="10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000" dirty="0" smtClean="0"/>
              <a:t>With 5% of its pursuit fighters in the air</a:t>
            </a:r>
          </a:p>
          <a:p>
            <a:r>
              <a:rPr lang="en-US" sz="2000" dirty="0" smtClean="0"/>
              <a:t>Within 1-2 hours of initial attack</a:t>
            </a:r>
          </a:p>
          <a:p>
            <a:r>
              <a:rPr lang="en-US" sz="2000" dirty="0" smtClean="0"/>
              <a:t>With out-of-date planes</a:t>
            </a:r>
          </a:p>
          <a:p>
            <a:r>
              <a:rPr lang="en-US" sz="2000" dirty="0" smtClean="0"/>
              <a:t>With P36 pilots in P40s and vice versa</a:t>
            </a:r>
          </a:p>
          <a:p>
            <a:endParaRPr lang="en-US" sz="2000" dirty="0"/>
          </a:p>
          <a:p>
            <a:r>
              <a:rPr lang="en-US" sz="2000" dirty="0" smtClean="0"/>
              <a:t>Achieved air superiority</a:t>
            </a:r>
          </a:p>
          <a:p>
            <a:r>
              <a:rPr lang="en-US" sz="2000" dirty="0" smtClean="0"/>
              <a:t>Deterred </a:t>
            </a:r>
            <a:r>
              <a:rPr lang="en-US" sz="2000" dirty="0" smtClean="0"/>
              <a:t>a third </a:t>
            </a:r>
            <a:r>
              <a:rPr lang="en-US" sz="2000" dirty="0" smtClean="0"/>
              <a:t>strike</a:t>
            </a:r>
          </a:p>
          <a:p>
            <a:r>
              <a:rPr lang="en-US" sz="2000" dirty="0" smtClean="0"/>
              <a:t>Won air-to-air combat overwhelmingly</a:t>
            </a:r>
          </a:p>
          <a:p>
            <a:r>
              <a:rPr lang="en-US" sz="2000" dirty="0" smtClean="0"/>
              <a:t>Protected against invasion</a:t>
            </a:r>
          </a:p>
          <a:p>
            <a:r>
              <a:rPr lang="en-US" sz="2000" dirty="0" smtClean="0"/>
              <a:t>Might have located IJN attack carriers</a:t>
            </a:r>
          </a:p>
          <a:p>
            <a:endParaRPr lang="en-US" sz="2000" dirty="0"/>
          </a:p>
          <a:p>
            <a:r>
              <a:rPr lang="en-US" sz="2000" dirty="0" smtClean="0"/>
              <a:t>Shout out to Mr. Lawrence, 3</a:t>
            </a:r>
            <a:r>
              <a:rPr lang="en-US" sz="2000" baseline="30000" dirty="0" smtClean="0"/>
              <a:t>rd</a:t>
            </a:r>
            <a:r>
              <a:rPr lang="en-US" sz="2000" dirty="0" smtClean="0"/>
              <a:t> wing in the air, who taught us BASIC on an HP1000/RTE at </a:t>
            </a:r>
            <a:r>
              <a:rPr lang="en-US" sz="2000" dirty="0" err="1" smtClean="0"/>
              <a:t>Punahou</a:t>
            </a:r>
            <a:r>
              <a:rPr lang="en-US" sz="2000" dirty="0" smtClean="0"/>
              <a:t>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600200"/>
            <a:ext cx="2438400" cy="3418320"/>
          </a:xfrm>
          <a:prstGeom prst="rect">
            <a:avLst/>
          </a:prstGeom>
        </p:spPr>
      </p:pic>
    </p:spTree>
    <p:extLst>
      <p:ext uri="{BB962C8B-B14F-4D97-AF65-F5344CB8AC3E}">
        <p14:creationId xmlns:p14="http://schemas.microsoft.com/office/powerpoint/2010/main" val="25280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arn(inVertical)">
                                      <p:cBhvr>
                                        <p:cTn id="10" dur="500"/>
                                        <p:tgtEl>
                                          <p:spTgt spid="3">
                                            <p:txEl>
                                              <p:pRg st="6" end="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arn(inVertical)">
                                      <p:cBhvr>
                                        <p:cTn id="13" dur="500"/>
                                        <p:tgtEl>
                                          <p:spTgt spid="3">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arn(inVertical)">
                                      <p:cBhvr>
                                        <p:cTn id="16" dur="500"/>
                                        <p:tgtEl>
                                          <p:spTgt spid="3">
                                            <p:txEl>
                                              <p:pRg st="8" end="8"/>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arn(inVertical)">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My New RULE: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As true in biology as it is in portfolio </a:t>
            </a:r>
            <a:r>
              <a:rPr lang="en-US" sz="2400" dirty="0" smtClean="0"/>
              <a:t>management</a:t>
            </a:r>
          </a:p>
          <a:p>
            <a:endParaRPr lang="en-US" sz="2400" dirty="0"/>
          </a:p>
          <a:p>
            <a:r>
              <a:rPr lang="en-US" sz="2400" dirty="0" smtClean="0"/>
              <a:t>Notice that locking down the air fields did not work</a:t>
            </a:r>
          </a:p>
          <a:p>
            <a:pPr lvl="1"/>
            <a:r>
              <a:rPr lang="en-US" sz="1800" dirty="0" smtClean="0"/>
              <a:t>Multiple useable channels, not perfectly secured channels</a:t>
            </a:r>
            <a:endParaRPr lang="en-US" sz="1800" dirty="0"/>
          </a:p>
          <a:p>
            <a:pPr lvl="1"/>
            <a:r>
              <a:rPr lang="en-US" sz="1800" dirty="0" smtClean="0"/>
              <a:t>At </a:t>
            </a:r>
            <a:r>
              <a:rPr lang="en-US" sz="1800" dirty="0" smtClean="0"/>
              <a:t>least a 70-20-10 mix</a:t>
            </a:r>
            <a:endParaRPr lang="en-US" sz="1800" dirty="0"/>
          </a:p>
        </p:txBody>
      </p:sp>
      <p:sp>
        <p:nvSpPr>
          <p:cNvPr id="5" name="Rectangle 4"/>
          <p:cNvSpPr/>
          <p:nvPr/>
        </p:nvSpPr>
        <p:spPr>
          <a:xfrm>
            <a:off x="701688" y="2438400"/>
            <a:ext cx="8416912" cy="175432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Survival Through Diversity</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216210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E=.80 entropy target</a:t>
            </a:r>
          </a:p>
          <a:p>
            <a:pPr lvl="1"/>
            <a:r>
              <a:rPr lang="en-US" sz="1600" dirty="0" smtClean="0"/>
              <a:t>90-10 </a:t>
            </a:r>
            <a:r>
              <a:rPr lang="en-US" sz="1600" dirty="0" smtClean="0"/>
              <a:t>                is </a:t>
            </a:r>
            <a:r>
              <a:rPr lang="en-US" sz="1600" dirty="0" smtClean="0"/>
              <a:t>just </a:t>
            </a:r>
            <a:r>
              <a:rPr lang="en-US" sz="1600" dirty="0" smtClean="0"/>
              <a:t>               E</a:t>
            </a:r>
            <a:r>
              <a:rPr lang="en-US" sz="1600" dirty="0" smtClean="0"/>
              <a:t>=.325</a:t>
            </a:r>
            <a:endParaRPr lang="en-US" sz="1600" dirty="0"/>
          </a:p>
          <a:p>
            <a:pPr lvl="1"/>
            <a:r>
              <a:rPr lang="en-US" sz="1600" dirty="0"/>
              <a:t>70-10-10-10 </a:t>
            </a:r>
            <a:r>
              <a:rPr lang="en-US" sz="1600" dirty="0" smtClean="0"/>
              <a:t>          is                  E</a:t>
            </a:r>
            <a:r>
              <a:rPr lang="en-US" sz="1600" dirty="0" smtClean="0"/>
              <a:t>=.94</a:t>
            </a:r>
          </a:p>
          <a:p>
            <a:pPr lvl="1"/>
            <a:r>
              <a:rPr lang="en-US" sz="1600" dirty="0" smtClean="0"/>
              <a:t>33-33-33 </a:t>
            </a:r>
            <a:r>
              <a:rPr lang="en-US" sz="1600" dirty="0" smtClean="0"/>
              <a:t>                  is                E=1.10 </a:t>
            </a:r>
            <a:endParaRPr lang="en-US" sz="1600" dirty="0" smtClean="0"/>
          </a:p>
          <a:p>
            <a:pPr lvl="1"/>
            <a:r>
              <a:rPr lang="en-US" sz="1600" dirty="0" smtClean="0"/>
              <a:t>60-10-10-10-10 </a:t>
            </a:r>
            <a:r>
              <a:rPr lang="en-US" sz="1600" dirty="0" smtClean="0"/>
              <a:t>          is            E=1.23</a:t>
            </a:r>
            <a:endParaRPr lang="en-US" sz="1600" dirty="0" smtClean="0"/>
          </a:p>
          <a:p>
            <a:pPr lvl="1"/>
            <a:endParaRPr lang="en-US" sz="1800" dirty="0"/>
          </a:p>
          <a:p>
            <a:r>
              <a:rPr lang="en-US" sz="2000" dirty="0" smtClean="0"/>
              <a:t>Basic engineering: with a 90% chance of successful attack against each independent channel</a:t>
            </a:r>
          </a:p>
          <a:p>
            <a:pPr lvl="1"/>
            <a:r>
              <a:rPr lang="en-US" sz="1600" dirty="0" smtClean="0"/>
              <a:t>2-channel system survives </a:t>
            </a:r>
            <a:r>
              <a:rPr lang="en-US" sz="1600" dirty="0" smtClean="0"/>
              <a:t>         19</a:t>
            </a:r>
            <a:r>
              <a:rPr lang="en-US" sz="1600" dirty="0" smtClean="0"/>
              <a:t>% </a:t>
            </a:r>
            <a:r>
              <a:rPr lang="en-US" sz="1600" dirty="0" smtClean="0"/>
              <a:t>     of </a:t>
            </a:r>
            <a:r>
              <a:rPr lang="en-US" sz="1600" dirty="0" smtClean="0"/>
              <a:t>the time</a:t>
            </a:r>
          </a:p>
          <a:p>
            <a:pPr lvl="1"/>
            <a:r>
              <a:rPr lang="en-US" sz="1600" dirty="0" smtClean="0"/>
              <a:t>3-channel system survives </a:t>
            </a:r>
            <a:r>
              <a:rPr lang="en-US" sz="1600" dirty="0" smtClean="0"/>
              <a:t>         27</a:t>
            </a:r>
            <a:r>
              <a:rPr lang="en-US" sz="1600" dirty="0" smtClean="0"/>
              <a:t>% </a:t>
            </a:r>
            <a:r>
              <a:rPr lang="en-US" sz="1600" dirty="0" smtClean="0"/>
              <a:t>     of </a:t>
            </a:r>
            <a:r>
              <a:rPr lang="en-US" sz="1600" dirty="0" smtClean="0"/>
              <a:t>the time</a:t>
            </a:r>
          </a:p>
          <a:p>
            <a:pPr lvl="1"/>
            <a:r>
              <a:rPr lang="en-US" sz="1600" dirty="0" smtClean="0"/>
              <a:t>4-channel system survives </a:t>
            </a:r>
            <a:r>
              <a:rPr lang="en-US" sz="1600" dirty="0" smtClean="0"/>
              <a:t>         34</a:t>
            </a:r>
            <a:r>
              <a:rPr lang="en-US" sz="1600" dirty="0" smtClean="0"/>
              <a:t>% </a:t>
            </a:r>
            <a:r>
              <a:rPr lang="en-US" sz="1600" dirty="0" smtClean="0"/>
              <a:t>     of </a:t>
            </a:r>
            <a:r>
              <a:rPr lang="en-US" sz="1600" dirty="0" smtClean="0"/>
              <a:t>the time</a:t>
            </a:r>
          </a:p>
          <a:p>
            <a:pPr lvl="1"/>
            <a:r>
              <a:rPr lang="en-US" sz="1600" dirty="0" smtClean="0"/>
              <a:t>5-channel system survives </a:t>
            </a:r>
            <a:r>
              <a:rPr lang="en-US" sz="1600" dirty="0" smtClean="0"/>
              <a:t>         41</a:t>
            </a:r>
            <a:r>
              <a:rPr lang="en-US" sz="1600" dirty="0" smtClean="0"/>
              <a:t>% </a:t>
            </a:r>
            <a:r>
              <a:rPr lang="en-US" sz="1600" dirty="0" smtClean="0"/>
              <a:t>     of </a:t>
            </a:r>
            <a:r>
              <a:rPr lang="en-US" sz="1600" dirty="0" smtClean="0"/>
              <a:t>the time</a:t>
            </a: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71594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At all technology layers</a:t>
            </a:r>
          </a:p>
          <a:p>
            <a:endParaRPr lang="en-US" sz="2000" dirty="0"/>
          </a:p>
          <a:p>
            <a:r>
              <a:rPr lang="en-US" sz="2000" dirty="0" smtClean="0"/>
              <a:t>Hardware, software, vendor, and paradigm</a:t>
            </a:r>
          </a:p>
          <a:p>
            <a:endParaRPr lang="en-US" sz="2000" dirty="0"/>
          </a:p>
          <a:p>
            <a:r>
              <a:rPr lang="en-US" sz="2000" dirty="0" smtClean="0"/>
              <a:t>For example, 70% Apache servers, 20% IIS, 10% </a:t>
            </a:r>
            <a:r>
              <a:rPr lang="en-US" sz="2000" dirty="0" err="1" smtClean="0"/>
              <a:t>nginx</a:t>
            </a:r>
            <a:r>
              <a:rPr lang="en-US" sz="2000" dirty="0" smtClean="0"/>
              <a:t> (actual 65-16-8 market shares in 2011, E=.75) </a:t>
            </a:r>
            <a:r>
              <a:rPr lang="en-US" sz="600" dirty="0"/>
              <a:t>http://royal.pingdom.com/2011/09/16/microsoft-iis-web-server-market-share-loss/</a:t>
            </a:r>
            <a:endParaRPr lang="en-US" sz="600" dirty="0" smtClean="0"/>
          </a:p>
          <a:p>
            <a:endParaRPr lang="en-US" sz="2000" dirty="0"/>
          </a:p>
          <a:p>
            <a:r>
              <a:rPr lang="en-US" sz="2000" dirty="0" smtClean="0"/>
              <a:t>For example, Desktop PC OS’s, 70% Microsoft, 20% Linux, 10% </a:t>
            </a:r>
            <a:r>
              <a:rPr lang="en-US" sz="2000" dirty="0" err="1" smtClean="0"/>
              <a:t>MacOS</a:t>
            </a:r>
            <a:r>
              <a:rPr lang="en-US" sz="2000" dirty="0" smtClean="0"/>
              <a:t> (actual 92-6-1 market shares in 2009, E=.</a:t>
            </a:r>
            <a:r>
              <a:rPr lang="en-US" sz="2000" dirty="0"/>
              <a:t>61) </a:t>
            </a:r>
            <a:r>
              <a:rPr lang="en-US" sz="800" dirty="0"/>
              <a:t>http://www.linuxfordevices.com/c/a/News/Linux-Foundation-enterprise-Linux-survey-plus-Net-Applications-desktop-stats/</a:t>
            </a:r>
            <a:endParaRPr lang="en-US" sz="800" dirty="0" smtClean="0"/>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53555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“Doesn’t that increase </a:t>
            </a:r>
            <a:r>
              <a:rPr lang="en-US" sz="2000" i="1" dirty="0" smtClean="0"/>
              <a:t>surface area </a:t>
            </a:r>
            <a:r>
              <a:rPr lang="en-US" sz="2000" dirty="0" smtClean="0"/>
              <a:t>for attack?”</a:t>
            </a:r>
          </a:p>
          <a:p>
            <a:pPr lvl="1"/>
            <a:r>
              <a:rPr lang="en-US" sz="1600" dirty="0" smtClean="0"/>
              <a:t>I am happy </a:t>
            </a:r>
            <a:r>
              <a:rPr lang="en-US" sz="1600" dirty="0" smtClean="0"/>
              <a:t>if you</a:t>
            </a:r>
            <a:r>
              <a:rPr lang="en-US" sz="1600" dirty="0" smtClean="0"/>
              <a:t> </a:t>
            </a:r>
            <a:r>
              <a:rPr lang="en-US" sz="1600" dirty="0" smtClean="0"/>
              <a:t>divert resources to attack Haleiwa</a:t>
            </a:r>
          </a:p>
          <a:p>
            <a:pPr lvl="1"/>
            <a:r>
              <a:rPr lang="en-US" sz="1600" dirty="0" smtClean="0"/>
              <a:t>(One more worry for you)</a:t>
            </a:r>
          </a:p>
          <a:p>
            <a:pPr lvl="1"/>
            <a:r>
              <a:rPr lang="en-US" sz="1600" dirty="0"/>
              <a:t>(</a:t>
            </a:r>
            <a:r>
              <a:rPr lang="en-US" sz="1600" dirty="0" smtClean="0"/>
              <a:t>Knocking down one channel should not imply access to another)</a:t>
            </a:r>
            <a:endParaRPr lang="en-US" sz="2000" dirty="0"/>
          </a:p>
          <a:p>
            <a:r>
              <a:rPr lang="en-US" sz="2000" dirty="0" smtClean="0">
                <a:solidFill>
                  <a:schemeClr val="bg2"/>
                </a:solidFill>
              </a:rPr>
              <a:t>Doesn’t that require 3x more patching?</a:t>
            </a:r>
          </a:p>
          <a:p>
            <a:pPr lvl="1"/>
            <a:r>
              <a:rPr lang="en-US" sz="1600" dirty="0" smtClean="0">
                <a:solidFill>
                  <a:schemeClr val="bg2"/>
                </a:solidFill>
              </a:rPr>
              <a:t>Haleiwa was a dirt and grass field with no recent upgrades</a:t>
            </a:r>
          </a:p>
          <a:p>
            <a:pPr lvl="1"/>
            <a:r>
              <a:rPr lang="en-US" sz="1600" dirty="0" smtClean="0">
                <a:solidFill>
                  <a:schemeClr val="bg2"/>
                </a:solidFill>
              </a:rPr>
              <a:t>(Emergency services serve only a small fraction of the load, and for short durations</a:t>
            </a:r>
            <a:r>
              <a:rPr lang="en-US" sz="1600" dirty="0" smtClean="0">
                <a:solidFill>
                  <a:schemeClr val="bg2"/>
                </a:solidFill>
              </a:rPr>
              <a:t>)</a:t>
            </a:r>
            <a:endParaRPr lang="en-US" sz="1600" dirty="0">
              <a:solidFill>
                <a:schemeClr val="bg2"/>
              </a:solidFill>
            </a:endParaRPr>
          </a:p>
          <a:p>
            <a:r>
              <a:rPr lang="en-US" sz="2000" dirty="0" smtClean="0">
                <a:solidFill>
                  <a:schemeClr val="bg2"/>
                </a:solidFill>
              </a:rPr>
              <a:t>Isn’t that 3x the personnel, space, and expense?</a:t>
            </a:r>
          </a:p>
          <a:p>
            <a:pPr lvl="1"/>
            <a:r>
              <a:rPr lang="en-US" sz="1600" dirty="0" smtClean="0">
                <a:solidFill>
                  <a:schemeClr val="bg2"/>
                </a:solidFill>
              </a:rPr>
              <a:t>Haleiwa was cheap to build, cheap to operate, and did not </a:t>
            </a:r>
            <a:r>
              <a:rPr lang="en-US" sz="1600" dirty="0" smtClean="0">
                <a:solidFill>
                  <a:schemeClr val="bg2"/>
                </a:solidFill>
              </a:rPr>
              <a:t>dilute forces</a:t>
            </a:r>
            <a:endParaRPr lang="en-US" sz="1600" dirty="0" smtClean="0">
              <a:solidFill>
                <a:schemeClr val="bg2"/>
              </a:solidFill>
            </a:endParaRPr>
          </a:p>
          <a:p>
            <a:pPr lvl="1"/>
            <a:r>
              <a:rPr lang="en-US" sz="1600" dirty="0" smtClean="0">
                <a:solidFill>
                  <a:schemeClr val="bg2"/>
                </a:solidFill>
              </a:rPr>
              <a:t>(Resources are not the same things as commitments)</a:t>
            </a: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665036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solidFill>
                  <a:schemeClr val="tx1">
                    <a:lumMod val="50000"/>
                  </a:schemeClr>
                </a:solidFill>
              </a:rPr>
              <a:t>“Doesn’t that increase </a:t>
            </a:r>
            <a:r>
              <a:rPr lang="en-US" sz="2000" i="1" dirty="0" smtClean="0">
                <a:solidFill>
                  <a:schemeClr val="tx1">
                    <a:lumMod val="50000"/>
                  </a:schemeClr>
                </a:solidFill>
              </a:rPr>
              <a:t>surface area </a:t>
            </a:r>
            <a:r>
              <a:rPr lang="en-US" sz="2000" dirty="0" smtClean="0">
                <a:solidFill>
                  <a:schemeClr val="tx1">
                    <a:lumMod val="50000"/>
                  </a:schemeClr>
                </a:solidFill>
              </a:rPr>
              <a:t>for attack?”</a:t>
            </a:r>
          </a:p>
          <a:p>
            <a:pPr lvl="1"/>
            <a:r>
              <a:rPr lang="en-US" sz="1600" dirty="0" smtClean="0">
                <a:solidFill>
                  <a:schemeClr val="tx1">
                    <a:lumMod val="50000"/>
                  </a:schemeClr>
                </a:solidFill>
              </a:rPr>
              <a:t>I am happy </a:t>
            </a:r>
            <a:r>
              <a:rPr lang="en-US" sz="1600" dirty="0" smtClean="0">
                <a:solidFill>
                  <a:schemeClr val="tx1">
                    <a:lumMod val="50000"/>
                  </a:schemeClr>
                </a:solidFill>
              </a:rPr>
              <a:t>if you</a:t>
            </a:r>
            <a:r>
              <a:rPr lang="en-US" sz="1600" dirty="0" smtClean="0">
                <a:solidFill>
                  <a:schemeClr val="tx1">
                    <a:lumMod val="50000"/>
                  </a:schemeClr>
                </a:solidFill>
              </a:rPr>
              <a:t> </a:t>
            </a:r>
            <a:r>
              <a:rPr lang="en-US" sz="1600" dirty="0" smtClean="0">
                <a:solidFill>
                  <a:schemeClr val="tx1">
                    <a:lumMod val="50000"/>
                  </a:schemeClr>
                </a:solidFill>
              </a:rPr>
              <a:t>divert resources to attack Haleiwa</a:t>
            </a:r>
          </a:p>
          <a:p>
            <a:pPr lvl="1"/>
            <a:r>
              <a:rPr lang="en-US" sz="1600" dirty="0" smtClean="0">
                <a:solidFill>
                  <a:schemeClr val="tx1">
                    <a:lumMod val="50000"/>
                  </a:schemeClr>
                </a:solidFill>
              </a:rPr>
              <a:t>(One more worry for you)</a:t>
            </a:r>
          </a:p>
          <a:p>
            <a:pPr lvl="1"/>
            <a:r>
              <a:rPr lang="en-US" sz="1600" dirty="0">
                <a:solidFill>
                  <a:schemeClr val="tx1">
                    <a:lumMod val="50000"/>
                  </a:schemeClr>
                </a:solidFill>
              </a:rPr>
              <a:t>(</a:t>
            </a:r>
            <a:r>
              <a:rPr lang="en-US" sz="1600" dirty="0" smtClean="0">
                <a:solidFill>
                  <a:schemeClr val="tx1">
                    <a:lumMod val="50000"/>
                  </a:schemeClr>
                </a:solidFill>
              </a:rPr>
              <a:t>Knocking down one channel should not imply access to another)</a:t>
            </a:r>
            <a:endParaRPr lang="en-US" sz="2000" dirty="0">
              <a:solidFill>
                <a:schemeClr val="tx1">
                  <a:lumMod val="50000"/>
                </a:schemeClr>
              </a:solidFill>
            </a:endParaRPr>
          </a:p>
          <a:p>
            <a:r>
              <a:rPr lang="en-US" sz="2000" dirty="0" smtClean="0"/>
              <a:t>Doesn’t that require 3x more patching?</a:t>
            </a:r>
          </a:p>
          <a:p>
            <a:pPr lvl="1"/>
            <a:r>
              <a:rPr lang="en-US" sz="1600" dirty="0" smtClean="0"/>
              <a:t>Haleiwa was a dirt and grass field with no recent upgrades</a:t>
            </a:r>
          </a:p>
          <a:p>
            <a:pPr lvl="1"/>
            <a:r>
              <a:rPr lang="en-US" sz="1600" dirty="0" smtClean="0"/>
              <a:t>(Emergency services serve only a small fraction of the load, and for short durations</a:t>
            </a:r>
            <a:r>
              <a:rPr lang="en-US" sz="1600" dirty="0" smtClean="0"/>
              <a:t>)</a:t>
            </a:r>
            <a:endParaRPr lang="en-US" sz="1600" dirty="0"/>
          </a:p>
          <a:p>
            <a:r>
              <a:rPr lang="en-US" sz="2000" dirty="0" smtClean="0">
                <a:solidFill>
                  <a:schemeClr val="bg2"/>
                </a:solidFill>
              </a:rPr>
              <a:t>Isn’t that 3x the personnel, space, and expense?</a:t>
            </a:r>
          </a:p>
          <a:p>
            <a:pPr lvl="1"/>
            <a:r>
              <a:rPr lang="en-US" sz="1600" dirty="0" smtClean="0">
                <a:solidFill>
                  <a:schemeClr val="bg2"/>
                </a:solidFill>
              </a:rPr>
              <a:t>Haleiwa was cheap to build, cheap to operate, and did not </a:t>
            </a:r>
            <a:r>
              <a:rPr lang="en-US" sz="1600" dirty="0" smtClean="0">
                <a:solidFill>
                  <a:schemeClr val="bg2"/>
                </a:solidFill>
              </a:rPr>
              <a:t>dilute forces</a:t>
            </a:r>
            <a:endParaRPr lang="en-US" sz="1600" dirty="0" smtClean="0">
              <a:solidFill>
                <a:schemeClr val="bg2"/>
              </a:solidFill>
            </a:endParaRPr>
          </a:p>
          <a:p>
            <a:pPr lvl="1"/>
            <a:r>
              <a:rPr lang="en-US" sz="1600" dirty="0" smtClean="0">
                <a:solidFill>
                  <a:schemeClr val="bg2"/>
                </a:solidFill>
              </a:rPr>
              <a:t>(Resources are not the same things as commitments)</a:t>
            </a: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939727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solidFill>
                  <a:schemeClr val="tx1">
                    <a:lumMod val="50000"/>
                  </a:schemeClr>
                </a:solidFill>
              </a:rPr>
              <a:t>“Doesn’t that increase </a:t>
            </a:r>
            <a:r>
              <a:rPr lang="en-US" sz="2000" i="1" dirty="0" smtClean="0">
                <a:solidFill>
                  <a:schemeClr val="tx1">
                    <a:lumMod val="50000"/>
                  </a:schemeClr>
                </a:solidFill>
              </a:rPr>
              <a:t>surface area </a:t>
            </a:r>
            <a:r>
              <a:rPr lang="en-US" sz="2000" dirty="0" smtClean="0">
                <a:solidFill>
                  <a:schemeClr val="tx1">
                    <a:lumMod val="50000"/>
                  </a:schemeClr>
                </a:solidFill>
              </a:rPr>
              <a:t>for attack?”</a:t>
            </a:r>
          </a:p>
          <a:p>
            <a:pPr lvl="1"/>
            <a:r>
              <a:rPr lang="en-US" sz="1600" dirty="0" smtClean="0">
                <a:solidFill>
                  <a:schemeClr val="tx1">
                    <a:lumMod val="50000"/>
                  </a:schemeClr>
                </a:solidFill>
              </a:rPr>
              <a:t>I am happy </a:t>
            </a:r>
            <a:r>
              <a:rPr lang="en-US" sz="1600" dirty="0" smtClean="0">
                <a:solidFill>
                  <a:schemeClr val="tx1">
                    <a:lumMod val="50000"/>
                  </a:schemeClr>
                </a:solidFill>
              </a:rPr>
              <a:t>if you</a:t>
            </a:r>
            <a:r>
              <a:rPr lang="en-US" sz="1600" dirty="0" smtClean="0">
                <a:solidFill>
                  <a:schemeClr val="tx1">
                    <a:lumMod val="50000"/>
                  </a:schemeClr>
                </a:solidFill>
              </a:rPr>
              <a:t> </a:t>
            </a:r>
            <a:r>
              <a:rPr lang="en-US" sz="1600" dirty="0" smtClean="0">
                <a:solidFill>
                  <a:schemeClr val="tx1">
                    <a:lumMod val="50000"/>
                  </a:schemeClr>
                </a:solidFill>
              </a:rPr>
              <a:t>divert resources to attack Haleiwa</a:t>
            </a:r>
          </a:p>
          <a:p>
            <a:pPr lvl="1"/>
            <a:r>
              <a:rPr lang="en-US" sz="1600" dirty="0" smtClean="0">
                <a:solidFill>
                  <a:schemeClr val="tx1">
                    <a:lumMod val="50000"/>
                  </a:schemeClr>
                </a:solidFill>
              </a:rPr>
              <a:t>(One more worry for you)</a:t>
            </a:r>
          </a:p>
          <a:p>
            <a:pPr lvl="1"/>
            <a:r>
              <a:rPr lang="en-US" sz="1600" dirty="0">
                <a:solidFill>
                  <a:schemeClr val="tx1">
                    <a:lumMod val="50000"/>
                  </a:schemeClr>
                </a:solidFill>
              </a:rPr>
              <a:t>(</a:t>
            </a:r>
            <a:r>
              <a:rPr lang="en-US" sz="1600" dirty="0" smtClean="0">
                <a:solidFill>
                  <a:schemeClr val="tx1">
                    <a:lumMod val="50000"/>
                  </a:schemeClr>
                </a:solidFill>
              </a:rPr>
              <a:t>Knocking down one channel should not imply access to another)</a:t>
            </a:r>
            <a:endParaRPr lang="en-US" sz="2000" dirty="0">
              <a:solidFill>
                <a:schemeClr val="tx1">
                  <a:lumMod val="50000"/>
                </a:schemeClr>
              </a:solidFill>
            </a:endParaRPr>
          </a:p>
          <a:p>
            <a:r>
              <a:rPr lang="en-US" sz="2000" dirty="0" smtClean="0">
                <a:solidFill>
                  <a:schemeClr val="tx1">
                    <a:lumMod val="50000"/>
                  </a:schemeClr>
                </a:solidFill>
              </a:rPr>
              <a:t>Doesn’t that require 3x more patching?</a:t>
            </a:r>
          </a:p>
          <a:p>
            <a:pPr lvl="1"/>
            <a:r>
              <a:rPr lang="en-US" sz="1600" dirty="0" smtClean="0">
                <a:solidFill>
                  <a:schemeClr val="tx1">
                    <a:lumMod val="50000"/>
                  </a:schemeClr>
                </a:solidFill>
              </a:rPr>
              <a:t>Haleiwa was a dirt and grass field with no recent upgrades</a:t>
            </a:r>
          </a:p>
          <a:p>
            <a:pPr lvl="1"/>
            <a:r>
              <a:rPr lang="en-US" sz="1600" dirty="0" smtClean="0">
                <a:solidFill>
                  <a:schemeClr val="tx1">
                    <a:lumMod val="50000"/>
                  </a:schemeClr>
                </a:solidFill>
              </a:rPr>
              <a:t>(Emergency services serve only a small fraction of the load, and for short durations</a:t>
            </a:r>
            <a:r>
              <a:rPr lang="en-US" sz="1600" dirty="0" smtClean="0">
                <a:solidFill>
                  <a:schemeClr val="tx1">
                    <a:lumMod val="50000"/>
                  </a:schemeClr>
                </a:solidFill>
              </a:rPr>
              <a:t>)</a:t>
            </a:r>
            <a:endParaRPr lang="en-US" sz="1600" dirty="0">
              <a:solidFill>
                <a:schemeClr val="tx1">
                  <a:lumMod val="50000"/>
                </a:schemeClr>
              </a:solidFill>
            </a:endParaRPr>
          </a:p>
          <a:p>
            <a:r>
              <a:rPr lang="en-US" sz="2000" dirty="0" smtClean="0"/>
              <a:t>Isn’t that 3x the personnel, space, and expense?</a:t>
            </a:r>
          </a:p>
          <a:p>
            <a:pPr lvl="1"/>
            <a:r>
              <a:rPr lang="en-US" sz="1600" dirty="0" smtClean="0"/>
              <a:t>Haleiwa was cheap to build, cheap to operate, and did not </a:t>
            </a:r>
            <a:r>
              <a:rPr lang="en-US" sz="1600" dirty="0" smtClean="0"/>
              <a:t>dilute forces</a:t>
            </a:r>
            <a:endParaRPr lang="en-US" sz="1600" dirty="0" smtClean="0"/>
          </a:p>
          <a:p>
            <a:pPr lvl="1"/>
            <a:r>
              <a:rPr lang="en-US" sz="1600" dirty="0" smtClean="0"/>
              <a:t>(Resources are not the same things as commitments)</a:t>
            </a: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939727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486400"/>
          </a:xfrm>
        </p:spPr>
        <p:txBody>
          <a:bodyPr>
            <a:noAutofit/>
          </a:bodyPr>
          <a:lstStyle/>
          <a:p>
            <a:pPr algn="l"/>
            <a:r>
              <a:rPr lang="en-US" sz="3200" dirty="0" smtClean="0"/>
              <a:t>Mobile </a:t>
            </a:r>
            <a:r>
              <a:rPr lang="en-US" sz="3200" dirty="0" err="1" smtClean="0"/>
              <a:t>Plaforms</a:t>
            </a:r>
            <a:r>
              <a:rPr lang="en-US" sz="3200" dirty="0" smtClean="0"/>
              <a:t> and </a:t>
            </a:r>
            <a:r>
              <a:rPr lang="en-US" sz="3200" dirty="0" err="1" smtClean="0"/>
              <a:t>Cyberwarfare</a:t>
            </a:r>
            <a:r>
              <a:rPr lang="en-US" sz="3200" dirty="0" smtClean="0"/>
              <a:t>:  Diversity is Good; </a:t>
            </a:r>
            <a:r>
              <a:rPr lang="en-US" sz="3200" dirty="0" smtClean="0">
                <a:solidFill>
                  <a:schemeClr val="tx1">
                    <a:lumMod val="65000"/>
                  </a:schemeClr>
                </a:solidFill>
              </a:rPr>
              <a:t>Fragility is Bad; </a:t>
            </a:r>
            <a:br>
              <a:rPr lang="en-US" sz="3200" dirty="0" smtClean="0">
                <a:solidFill>
                  <a:schemeClr val="tx1">
                    <a:lumMod val="65000"/>
                  </a:schemeClr>
                </a:solidFill>
              </a:rPr>
            </a:br>
            <a:r>
              <a:rPr lang="en-US" sz="3200" dirty="0" smtClean="0">
                <a:solidFill>
                  <a:schemeClr val="tx1">
                    <a:lumMod val="65000"/>
                  </a:schemeClr>
                </a:solidFill>
              </a:rPr>
              <a:t>Misplacement is </a:t>
            </a:r>
            <a:r>
              <a:rPr lang="en-US" sz="3200" dirty="0" smtClean="0">
                <a:solidFill>
                  <a:schemeClr val="tx1">
                    <a:lumMod val="65000"/>
                  </a:schemeClr>
                </a:solidFill>
              </a:rPr>
              <a:t>Ugly</a:t>
            </a:r>
            <a:br>
              <a:rPr lang="en-US" sz="3200" dirty="0" smtClean="0">
                <a:solidFill>
                  <a:schemeClr val="tx1">
                    <a:lumMod val="65000"/>
                  </a:schemeClr>
                </a:solidFill>
              </a:rPr>
            </a:br>
            <a:r>
              <a:rPr lang="en-US" sz="3200" dirty="0">
                <a:solidFill>
                  <a:schemeClr val="tx1">
                    <a:lumMod val="65000"/>
                  </a:schemeClr>
                </a:solidFill>
              </a:rPr>
              <a:t/>
            </a:r>
            <a:br>
              <a:rPr lang="en-US" sz="3200" dirty="0">
                <a:solidFill>
                  <a:schemeClr val="tx1">
                    <a:lumMod val="65000"/>
                  </a:schemeClr>
                </a:solidFill>
              </a:rPr>
            </a:br>
            <a:r>
              <a:rPr lang="en-US" sz="1800" dirty="0" smtClean="0"/>
              <a:t/>
            </a:r>
            <a:br>
              <a:rPr lang="en-US" sz="1800" dirty="0" smtClean="0"/>
            </a:br>
            <a:r>
              <a:rPr lang="en-US" sz="1800" dirty="0" smtClean="0"/>
              <a:t/>
            </a:r>
            <a:br>
              <a:rPr lang="en-US" sz="1800" dirty="0" smtClean="0"/>
            </a:br>
            <a:r>
              <a:rPr lang="en-US" sz="2000" dirty="0" smtClean="0"/>
              <a:t>This </a:t>
            </a:r>
            <a:r>
              <a:rPr lang="en-US" sz="2000" dirty="0" smtClean="0"/>
              <a:t>presentation </a:t>
            </a:r>
            <a:r>
              <a:rPr lang="en-US" sz="2000" dirty="0" smtClean="0"/>
              <a:t>argues that ‘survivability based on diversity’ is the best strategy for an open society that depends on a dynamic use of </a:t>
            </a:r>
            <a:r>
              <a:rPr lang="en-US" sz="2000" dirty="0" smtClean="0"/>
              <a:t>information </a:t>
            </a:r>
            <a:r>
              <a:rPr lang="en-US" sz="2000" dirty="0" smtClean="0"/>
              <a:t>technology. The good news for mobile IT is that there is a healthy ecosystem of various vendors, </a:t>
            </a:r>
            <a:r>
              <a:rPr lang="en-US" sz="2000" dirty="0" smtClean="0"/>
              <a:t>operating </a:t>
            </a:r>
            <a:r>
              <a:rPr lang="en-US" sz="2000" dirty="0" smtClean="0"/>
              <a:t>systems, and carriers. Mobile </a:t>
            </a:r>
            <a:r>
              <a:rPr lang="en-US" sz="2000" dirty="0" smtClean="0"/>
              <a:t>platform </a:t>
            </a:r>
            <a:r>
              <a:rPr lang="en-US" sz="2000" dirty="0" smtClean="0"/>
              <a:t>heterogeneity appeared to exceed the </a:t>
            </a:r>
            <a:r>
              <a:rPr lang="en-US" sz="2000" dirty="0" smtClean="0"/>
              <a:t>author’s </a:t>
            </a:r>
            <a:r>
              <a:rPr lang="en-US" sz="2000" dirty="0" smtClean="0"/>
              <a:t>guidance for a minimum of 70-20-10 </a:t>
            </a:r>
            <a:r>
              <a:rPr lang="en-US" sz="2000" dirty="0" smtClean="0"/>
              <a:t>mix throughout </a:t>
            </a:r>
            <a:r>
              <a:rPr lang="en-US" sz="2000" dirty="0" smtClean="0"/>
              <a:t>the hardware and software layers.</a:t>
            </a:r>
            <a:br>
              <a:rPr lang="en-US" sz="2000" dirty="0" smtClean="0"/>
            </a:br>
            <a:r>
              <a:rPr lang="en-US" sz="1800" dirty="0" smtClean="0"/>
              <a:t/>
            </a:r>
            <a:br>
              <a:rPr lang="en-US" sz="1800" dirty="0" smtClean="0"/>
            </a:br>
            <a:endParaRPr lang="en-US" sz="2000" dirty="0"/>
          </a:p>
        </p:txBody>
      </p:sp>
    </p:spTree>
    <p:extLst>
      <p:ext uri="{BB962C8B-B14F-4D97-AF65-F5344CB8AC3E}">
        <p14:creationId xmlns:p14="http://schemas.microsoft.com/office/powerpoint/2010/main" val="335544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Rethink Technology Management/Procurement/Deployment:</a:t>
            </a:r>
          </a:p>
          <a:p>
            <a:pPr lvl="1"/>
            <a:r>
              <a:rPr lang="en-US" sz="1800" dirty="0" smtClean="0"/>
              <a:t>Avoid the desire to be pure</a:t>
            </a:r>
          </a:p>
          <a:p>
            <a:pPr lvl="1"/>
            <a:r>
              <a:rPr lang="en-US" sz="1800" dirty="0" smtClean="0"/>
              <a:t>Avoid the desire to be trendy</a:t>
            </a:r>
          </a:p>
          <a:p>
            <a:pPr lvl="1"/>
            <a:r>
              <a:rPr lang="en-US" sz="1800" dirty="0" smtClean="0"/>
              <a:t>Avoid the desire to banish the </a:t>
            </a:r>
            <a:r>
              <a:rPr lang="en-US" sz="1800" dirty="0" smtClean="0"/>
              <a:t>tried-and-true</a:t>
            </a:r>
            <a:endParaRPr lang="en-US" sz="1800" dirty="0" smtClean="0"/>
          </a:p>
          <a:p>
            <a:pPr lvl="1"/>
            <a:r>
              <a:rPr lang="en-US" sz="1800" dirty="0" smtClean="0"/>
              <a:t>Avoid the desire to be a “Brand X Shop</a:t>
            </a:r>
            <a:r>
              <a:rPr lang="en-US" sz="1800" dirty="0" smtClean="0"/>
              <a:t>” or “Company X Partner”</a:t>
            </a:r>
            <a:endParaRPr lang="en-US" sz="1800" dirty="0" smtClean="0"/>
          </a:p>
          <a:p>
            <a:pPr lvl="1"/>
            <a:r>
              <a:rPr lang="en-US" sz="1800" dirty="0" smtClean="0">
                <a:solidFill>
                  <a:schemeClr val="bg2"/>
                </a:solidFill>
              </a:rPr>
              <a:t>Understand that variation leads to improved best </a:t>
            </a:r>
            <a:r>
              <a:rPr lang="en-US" sz="1800" dirty="0" smtClean="0">
                <a:solidFill>
                  <a:schemeClr val="bg2"/>
                </a:solidFill>
              </a:rPr>
              <a:t>practices</a:t>
            </a:r>
            <a:endParaRPr lang="en-US" sz="1800" dirty="0" smtClean="0">
              <a:solidFill>
                <a:schemeClr val="bg2"/>
              </a:solidFill>
            </a:endParaRPr>
          </a:p>
          <a:p>
            <a:pPr lvl="1"/>
            <a:r>
              <a:rPr lang="en-US" sz="1800" dirty="0" smtClean="0">
                <a:solidFill>
                  <a:schemeClr val="bg2"/>
                </a:solidFill>
              </a:rPr>
              <a:t>Understand that competition among vendors is good</a:t>
            </a:r>
          </a:p>
          <a:p>
            <a:pPr lvl="1"/>
            <a:r>
              <a:rPr lang="en-US" sz="1800" dirty="0" smtClean="0">
                <a:solidFill>
                  <a:schemeClr val="bg2"/>
                </a:solidFill>
              </a:rPr>
              <a:t>Understand that internal </a:t>
            </a:r>
            <a:r>
              <a:rPr lang="en-US" sz="1800" dirty="0" smtClean="0">
                <a:solidFill>
                  <a:schemeClr val="bg2"/>
                </a:solidFill>
              </a:rPr>
              <a:t>competition can be good</a:t>
            </a:r>
            <a:endParaRPr lang="en-US" sz="1800" dirty="0" smtClean="0">
              <a:solidFill>
                <a:schemeClr val="bg2"/>
              </a:solidFill>
            </a:endParaRPr>
          </a:p>
          <a:p>
            <a:pPr lvl="1"/>
            <a:r>
              <a:rPr lang="en-US" sz="1800" dirty="0" smtClean="0">
                <a:solidFill>
                  <a:schemeClr val="bg2"/>
                </a:solidFill>
              </a:rPr>
              <a:t>Understand that robustness is opportunity, not </a:t>
            </a:r>
            <a:r>
              <a:rPr lang="en-US" sz="1800" dirty="0" smtClean="0">
                <a:solidFill>
                  <a:schemeClr val="bg2"/>
                </a:solidFill>
              </a:rPr>
              <a:t>inefficiency</a:t>
            </a:r>
          </a:p>
          <a:p>
            <a:pPr lvl="1"/>
            <a:r>
              <a:rPr lang="en-US" sz="1800" dirty="0" smtClean="0">
                <a:solidFill>
                  <a:schemeClr val="bg2"/>
                </a:solidFill>
              </a:rPr>
              <a:t>Reduce the overhead of authorization/approval</a:t>
            </a:r>
            <a:endParaRPr lang="en-US" sz="1800" dirty="0" smtClean="0">
              <a:solidFill>
                <a:schemeClr val="bg2"/>
              </a:solidFill>
            </a:endParaRP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4177190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Rethink Technology Management/Procurement/Deployment:</a:t>
            </a:r>
          </a:p>
          <a:p>
            <a:pPr lvl="1"/>
            <a:r>
              <a:rPr lang="en-US" sz="1800" dirty="0" smtClean="0">
                <a:solidFill>
                  <a:schemeClr val="tx1">
                    <a:lumMod val="50000"/>
                  </a:schemeClr>
                </a:solidFill>
              </a:rPr>
              <a:t>Avoid the desire to be pure</a:t>
            </a:r>
          </a:p>
          <a:p>
            <a:pPr lvl="1"/>
            <a:r>
              <a:rPr lang="en-US" sz="1800" dirty="0" smtClean="0">
                <a:solidFill>
                  <a:schemeClr val="tx1">
                    <a:lumMod val="50000"/>
                  </a:schemeClr>
                </a:solidFill>
              </a:rPr>
              <a:t>Avoid the desire to be trendy</a:t>
            </a:r>
          </a:p>
          <a:p>
            <a:pPr lvl="1"/>
            <a:r>
              <a:rPr lang="en-US" sz="1800" dirty="0" smtClean="0">
                <a:solidFill>
                  <a:schemeClr val="tx1">
                    <a:lumMod val="50000"/>
                  </a:schemeClr>
                </a:solidFill>
              </a:rPr>
              <a:t>Avoid the desire to banish the </a:t>
            </a:r>
            <a:r>
              <a:rPr lang="en-US" sz="1800" dirty="0" smtClean="0">
                <a:solidFill>
                  <a:schemeClr val="tx1">
                    <a:lumMod val="50000"/>
                  </a:schemeClr>
                </a:solidFill>
              </a:rPr>
              <a:t>tried-and-true</a:t>
            </a:r>
            <a:endParaRPr lang="en-US" sz="1800" dirty="0" smtClean="0">
              <a:solidFill>
                <a:schemeClr val="tx1">
                  <a:lumMod val="50000"/>
                </a:schemeClr>
              </a:solidFill>
            </a:endParaRPr>
          </a:p>
          <a:p>
            <a:pPr lvl="1"/>
            <a:r>
              <a:rPr lang="en-US" sz="1800" dirty="0" smtClean="0">
                <a:solidFill>
                  <a:schemeClr val="tx1">
                    <a:lumMod val="50000"/>
                  </a:schemeClr>
                </a:solidFill>
              </a:rPr>
              <a:t>Avoid the desire to be a “Brand X Shop</a:t>
            </a:r>
            <a:r>
              <a:rPr lang="en-US" sz="1800" dirty="0" smtClean="0">
                <a:solidFill>
                  <a:schemeClr val="tx1">
                    <a:lumMod val="50000"/>
                  </a:schemeClr>
                </a:solidFill>
              </a:rPr>
              <a:t>” or “Company X Partner”</a:t>
            </a:r>
            <a:endParaRPr lang="en-US" sz="1800" dirty="0" smtClean="0">
              <a:solidFill>
                <a:schemeClr val="tx1">
                  <a:lumMod val="50000"/>
                </a:schemeClr>
              </a:solidFill>
            </a:endParaRPr>
          </a:p>
          <a:p>
            <a:pPr lvl="1"/>
            <a:r>
              <a:rPr lang="en-US" sz="1800" dirty="0" smtClean="0"/>
              <a:t>Understand that variation leads to improved best </a:t>
            </a:r>
            <a:r>
              <a:rPr lang="en-US" sz="1800" dirty="0" smtClean="0"/>
              <a:t>practices</a:t>
            </a:r>
            <a:endParaRPr lang="en-US" sz="1800" dirty="0" smtClean="0"/>
          </a:p>
          <a:p>
            <a:pPr lvl="1"/>
            <a:r>
              <a:rPr lang="en-US" sz="1800" dirty="0" smtClean="0"/>
              <a:t>Understand that competition among vendors is good</a:t>
            </a:r>
          </a:p>
          <a:p>
            <a:pPr lvl="1"/>
            <a:r>
              <a:rPr lang="en-US" sz="1800" dirty="0" smtClean="0"/>
              <a:t>Understand that internal </a:t>
            </a:r>
            <a:r>
              <a:rPr lang="en-US" sz="1800" dirty="0" smtClean="0"/>
              <a:t>competition can be good</a:t>
            </a:r>
            <a:endParaRPr lang="en-US" sz="1800" dirty="0" smtClean="0"/>
          </a:p>
          <a:p>
            <a:pPr lvl="1"/>
            <a:r>
              <a:rPr lang="en-US" sz="1800" dirty="0" smtClean="0"/>
              <a:t>Understand that robustness is opportunity, not </a:t>
            </a:r>
            <a:r>
              <a:rPr lang="en-US" sz="1800" dirty="0" smtClean="0"/>
              <a:t>inefficiency</a:t>
            </a:r>
          </a:p>
          <a:p>
            <a:pPr lvl="1"/>
            <a:r>
              <a:rPr lang="en-US" sz="1800" dirty="0" smtClean="0">
                <a:solidFill>
                  <a:schemeClr val="bg2"/>
                </a:solidFill>
              </a:rPr>
              <a:t>Reduce the overhead of authorization/approval</a:t>
            </a:r>
            <a:endParaRPr lang="en-US" sz="1800" dirty="0" smtClean="0">
              <a:solidFill>
                <a:schemeClr val="bg2"/>
              </a:solidFill>
            </a:endParaRPr>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985720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000" dirty="0" smtClean="0"/>
              <a:t>Rethink Technology Management/Procurement/Deployment:</a:t>
            </a:r>
          </a:p>
          <a:p>
            <a:pPr lvl="1"/>
            <a:r>
              <a:rPr lang="en-US" sz="1800" dirty="0" smtClean="0">
                <a:solidFill>
                  <a:schemeClr val="tx1">
                    <a:lumMod val="50000"/>
                  </a:schemeClr>
                </a:solidFill>
              </a:rPr>
              <a:t>Avoid the desire to be pure</a:t>
            </a:r>
          </a:p>
          <a:p>
            <a:pPr lvl="1"/>
            <a:r>
              <a:rPr lang="en-US" sz="1800" dirty="0" smtClean="0">
                <a:solidFill>
                  <a:schemeClr val="tx1">
                    <a:lumMod val="50000"/>
                  </a:schemeClr>
                </a:solidFill>
              </a:rPr>
              <a:t>Avoid the desire to be trendy</a:t>
            </a:r>
          </a:p>
          <a:p>
            <a:pPr lvl="1"/>
            <a:r>
              <a:rPr lang="en-US" sz="1800" dirty="0" smtClean="0">
                <a:solidFill>
                  <a:schemeClr val="tx1">
                    <a:lumMod val="50000"/>
                  </a:schemeClr>
                </a:solidFill>
              </a:rPr>
              <a:t>Avoid the desire to banish the </a:t>
            </a:r>
            <a:r>
              <a:rPr lang="en-US" sz="1800" dirty="0" smtClean="0">
                <a:solidFill>
                  <a:schemeClr val="tx1">
                    <a:lumMod val="50000"/>
                  </a:schemeClr>
                </a:solidFill>
              </a:rPr>
              <a:t>tried-and-true</a:t>
            </a:r>
            <a:endParaRPr lang="en-US" sz="1800" dirty="0" smtClean="0">
              <a:solidFill>
                <a:schemeClr val="tx1">
                  <a:lumMod val="50000"/>
                </a:schemeClr>
              </a:solidFill>
            </a:endParaRPr>
          </a:p>
          <a:p>
            <a:pPr lvl="1"/>
            <a:r>
              <a:rPr lang="en-US" sz="1800" dirty="0" smtClean="0">
                <a:solidFill>
                  <a:schemeClr val="tx1">
                    <a:lumMod val="50000"/>
                  </a:schemeClr>
                </a:solidFill>
              </a:rPr>
              <a:t>Avoid the desire to be a “Brand X Shop</a:t>
            </a:r>
            <a:r>
              <a:rPr lang="en-US" sz="1800" dirty="0" smtClean="0">
                <a:solidFill>
                  <a:schemeClr val="tx1">
                    <a:lumMod val="50000"/>
                  </a:schemeClr>
                </a:solidFill>
              </a:rPr>
              <a:t>” or “Company X Partner”</a:t>
            </a:r>
            <a:endParaRPr lang="en-US" sz="1800" dirty="0" smtClean="0">
              <a:solidFill>
                <a:schemeClr val="tx1">
                  <a:lumMod val="50000"/>
                </a:schemeClr>
              </a:solidFill>
            </a:endParaRPr>
          </a:p>
          <a:p>
            <a:pPr lvl="1"/>
            <a:r>
              <a:rPr lang="en-US" sz="1800" dirty="0" smtClean="0">
                <a:solidFill>
                  <a:schemeClr val="tx1">
                    <a:lumMod val="50000"/>
                  </a:schemeClr>
                </a:solidFill>
              </a:rPr>
              <a:t>Understand that variation leads to improved best </a:t>
            </a:r>
            <a:r>
              <a:rPr lang="en-US" sz="1800" dirty="0" smtClean="0">
                <a:solidFill>
                  <a:schemeClr val="tx1">
                    <a:lumMod val="50000"/>
                  </a:schemeClr>
                </a:solidFill>
              </a:rPr>
              <a:t>practices</a:t>
            </a:r>
            <a:endParaRPr lang="en-US" sz="1800" dirty="0" smtClean="0">
              <a:solidFill>
                <a:schemeClr val="tx1">
                  <a:lumMod val="50000"/>
                </a:schemeClr>
              </a:solidFill>
            </a:endParaRPr>
          </a:p>
          <a:p>
            <a:pPr lvl="1"/>
            <a:r>
              <a:rPr lang="en-US" sz="1800" dirty="0" smtClean="0">
                <a:solidFill>
                  <a:schemeClr val="tx1">
                    <a:lumMod val="50000"/>
                  </a:schemeClr>
                </a:solidFill>
              </a:rPr>
              <a:t>Understand that competition among vendors is good</a:t>
            </a:r>
          </a:p>
          <a:p>
            <a:pPr lvl="1"/>
            <a:r>
              <a:rPr lang="en-US" sz="1800" dirty="0" smtClean="0">
                <a:solidFill>
                  <a:schemeClr val="tx1">
                    <a:lumMod val="50000"/>
                  </a:schemeClr>
                </a:solidFill>
              </a:rPr>
              <a:t>Understand that internal </a:t>
            </a:r>
            <a:r>
              <a:rPr lang="en-US" sz="1800" dirty="0" smtClean="0">
                <a:solidFill>
                  <a:schemeClr val="tx1">
                    <a:lumMod val="50000"/>
                  </a:schemeClr>
                </a:solidFill>
              </a:rPr>
              <a:t>competition can be good</a:t>
            </a:r>
            <a:endParaRPr lang="en-US" sz="1800" dirty="0" smtClean="0">
              <a:solidFill>
                <a:schemeClr val="tx1">
                  <a:lumMod val="50000"/>
                </a:schemeClr>
              </a:solidFill>
            </a:endParaRPr>
          </a:p>
          <a:p>
            <a:pPr lvl="1"/>
            <a:r>
              <a:rPr lang="en-US" sz="1800" dirty="0" smtClean="0">
                <a:solidFill>
                  <a:schemeClr val="tx1">
                    <a:lumMod val="50000"/>
                  </a:schemeClr>
                </a:solidFill>
              </a:rPr>
              <a:t>Understand that robustness is opportunity, not </a:t>
            </a:r>
            <a:r>
              <a:rPr lang="en-US" sz="1800" dirty="0" smtClean="0">
                <a:solidFill>
                  <a:schemeClr val="tx1">
                    <a:lumMod val="50000"/>
                  </a:schemeClr>
                </a:solidFill>
              </a:rPr>
              <a:t>inefficiency</a:t>
            </a:r>
          </a:p>
          <a:p>
            <a:pPr lvl="1"/>
            <a:r>
              <a:rPr lang="en-US" sz="1800" dirty="0" smtClean="0"/>
              <a:t>Reduce the overhead of authorization/approval</a:t>
            </a:r>
            <a:endParaRPr lang="en-US" sz="1800" dirty="0" smtClean="0"/>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398572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Autofit/>
          </a:bodyPr>
          <a:lstStyle/>
          <a:p>
            <a:r>
              <a:rPr lang="en-US" sz="2400" dirty="0" smtClean="0"/>
              <a:t>At least: </a:t>
            </a:r>
            <a:endParaRPr lang="en-US" sz="2400" dirty="0"/>
          </a:p>
          <a:p>
            <a:endParaRPr lang="en-US" sz="2400" dirty="0" smtClean="0"/>
          </a:p>
          <a:p>
            <a:pPr marL="0" indent="0">
              <a:buNone/>
            </a:pPr>
            <a:endParaRPr lang="en-US" sz="2400" dirty="0"/>
          </a:p>
          <a:p>
            <a:r>
              <a:rPr lang="en-US" sz="2800" dirty="0" smtClean="0"/>
              <a:t>If we were to audit your IT mix</a:t>
            </a:r>
          </a:p>
          <a:p>
            <a:pPr lvl="1"/>
            <a:r>
              <a:rPr lang="en-US" sz="1800" dirty="0" smtClean="0"/>
              <a:t>I am sure you would be at least as diverse as the USAAF on Dec 7, 1941</a:t>
            </a:r>
            <a:br>
              <a:rPr lang="en-US" sz="1800" dirty="0" smtClean="0"/>
            </a:br>
            <a:endParaRPr lang="en-US" sz="1800" dirty="0"/>
          </a:p>
          <a:p>
            <a:pPr lvl="1"/>
            <a:r>
              <a:rPr lang="en-US" sz="1800" dirty="0" smtClean="0"/>
              <a:t>I am sure you would not think lock-down is sufficient defense</a:t>
            </a:r>
            <a:br>
              <a:rPr lang="en-US" sz="1800" dirty="0" smtClean="0"/>
            </a:br>
            <a:endParaRPr lang="en-US" sz="1800" dirty="0" smtClean="0"/>
          </a:p>
          <a:p>
            <a:pPr lvl="1"/>
            <a:r>
              <a:rPr lang="en-US" sz="1800" dirty="0" smtClean="0"/>
              <a:t>I am sure you would not want to be the next Admiral Kimmel</a:t>
            </a:r>
          </a:p>
          <a:p>
            <a:pPr lvl="1"/>
            <a:endParaRPr lang="en-US" sz="1800" dirty="0" smtClean="0"/>
          </a:p>
          <a:p>
            <a:pPr lvl="1"/>
            <a:r>
              <a:rPr lang="en-US" sz="1800" dirty="0" smtClean="0"/>
              <a:t>As </a:t>
            </a:r>
            <a:r>
              <a:rPr lang="en-US" sz="1800" dirty="0"/>
              <a:t>he watched the disaster across the harbor unfold with terrible fury, a </a:t>
            </a:r>
            <a:r>
              <a:rPr lang="en-US" sz="1800" dirty="0" smtClean="0"/>
              <a:t>spent</a:t>
            </a:r>
            <a:r>
              <a:rPr lang="en-US" sz="1800" dirty="0"/>
              <a:t> bullet crashed through the glass. It brushed the admiral before it clanged to the floor. It cut his white jacket and raised a welt on his chest. "It would have been merciful had it killed </a:t>
            </a:r>
            <a:r>
              <a:rPr lang="en-US" sz="1800" dirty="0" smtClean="0"/>
              <a:t>me.”</a:t>
            </a:r>
            <a:endParaRPr lang="en-US" sz="1800" dirty="0" smtClean="0"/>
          </a:p>
        </p:txBody>
      </p:sp>
      <p:sp>
        <p:nvSpPr>
          <p:cNvPr id="5" name="Rectangle 4"/>
          <p:cNvSpPr/>
          <p:nvPr/>
        </p:nvSpPr>
        <p:spPr>
          <a:xfrm>
            <a:off x="727088" y="1676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8551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Ecosystem</a:t>
            </a:r>
            <a:endParaRPr lang="en-US" sz="4400" dirty="0"/>
          </a:p>
        </p:txBody>
      </p:sp>
      <p:sp>
        <p:nvSpPr>
          <p:cNvPr id="3" name="Text Placeholder 2"/>
          <p:cNvSpPr>
            <a:spLocks noGrp="1"/>
          </p:cNvSpPr>
          <p:nvPr>
            <p:ph type="body" idx="1"/>
          </p:nvPr>
        </p:nvSpPr>
        <p:spPr/>
        <p:txBody>
          <a:bodyPr>
            <a:normAutofit/>
          </a:bodyPr>
          <a:lstStyle/>
          <a:p>
            <a:r>
              <a:rPr lang="en-US" dirty="0" smtClean="0"/>
              <a:t>The Free Market is Working</a:t>
            </a:r>
            <a:endParaRPr lang="en-US" dirty="0"/>
          </a:p>
        </p:txBody>
      </p:sp>
    </p:spTree>
    <p:extLst>
      <p:ext uri="{BB962C8B-B14F-4D97-AF65-F5344CB8AC3E}">
        <p14:creationId xmlns:p14="http://schemas.microsoft.com/office/powerpoint/2010/main" val="3819057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lang="en-US" sz="2400" dirty="0" smtClean="0"/>
              <a:t>So how well is the world of mobile computing doing w.r.t. a                                                                                   ???</a:t>
            </a:r>
          </a:p>
          <a:p>
            <a:endParaRPr lang="en-US" sz="2400" dirty="0"/>
          </a:p>
          <a:p>
            <a:endParaRPr lang="en-US" sz="2400" dirty="0" smtClean="0"/>
          </a:p>
          <a:p>
            <a:r>
              <a:rPr lang="en-US" sz="2400" dirty="0" smtClean="0"/>
              <a:t>There is a natural diversity</a:t>
            </a:r>
          </a:p>
          <a:p>
            <a:pPr lvl="1"/>
            <a:r>
              <a:rPr lang="en-US" sz="1800" dirty="0" smtClean="0"/>
              <a:t>because many firms have wanted to be in this space </a:t>
            </a:r>
            <a:endParaRPr lang="en-US" sz="1800" dirty="0" smtClean="0"/>
          </a:p>
          <a:p>
            <a:pPr lvl="1"/>
            <a:r>
              <a:rPr lang="en-US" sz="1800" dirty="0" smtClean="0"/>
              <a:t>without </a:t>
            </a:r>
            <a:r>
              <a:rPr lang="en-US" sz="1800" dirty="0" smtClean="0"/>
              <a:t>any one being able to dominate for long</a:t>
            </a:r>
          </a:p>
          <a:p>
            <a:endParaRPr lang="en-US" sz="2400" dirty="0"/>
          </a:p>
          <a:p>
            <a:r>
              <a:rPr lang="en-US" sz="2400" dirty="0" smtClean="0"/>
              <a:t>Mobility is itself a variation of computing</a:t>
            </a:r>
          </a:p>
          <a:p>
            <a:pPr lvl="1"/>
            <a:r>
              <a:rPr lang="en-US" sz="1800" dirty="0" smtClean="0"/>
              <a:t>adding platform options to a world of fixed devices:  </a:t>
            </a:r>
            <a:endParaRPr lang="en-US" sz="1800" dirty="0" smtClean="0"/>
          </a:p>
          <a:p>
            <a:pPr lvl="1"/>
            <a:r>
              <a:rPr lang="en-US" sz="1800" dirty="0" smtClean="0"/>
              <a:t>desktop </a:t>
            </a:r>
            <a:r>
              <a:rPr lang="en-US" sz="1800" dirty="0" smtClean="0"/>
              <a:t>PCs, servers, firewalls, industrial controllers, clouds, … </a:t>
            </a:r>
            <a:endParaRPr lang="en-US" sz="1200" dirty="0" smtClean="0"/>
          </a:p>
        </p:txBody>
      </p:sp>
      <p:sp>
        <p:nvSpPr>
          <p:cNvPr id="5" name="Rectangle 4"/>
          <p:cNvSpPr/>
          <p:nvPr/>
        </p:nvSpPr>
        <p:spPr>
          <a:xfrm>
            <a:off x="609600" y="2057400"/>
            <a:ext cx="8416912"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bg1">
                    <a:shade val="50000"/>
                  </a:schemeClr>
                </a:solidFill>
              </a:rPr>
              <a:t>70 – 20 – 10 mix</a:t>
            </a:r>
            <a:endParaRPr lang="en-US" sz="5400" b="1" cap="none" spc="0" dirty="0">
              <a:ln w="50800"/>
              <a:solidFill>
                <a:schemeClr val="bg1">
                  <a:shade val="50000"/>
                </a:schemeClr>
              </a:soli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1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lang="en-US" sz="800" dirty="0">
                <a:hlinkClick r:id="rId2"/>
              </a:rPr>
              <a:t>http://</a:t>
            </a:r>
            <a:r>
              <a:rPr lang="en-US" sz="800" dirty="0" smtClean="0">
                <a:hlinkClick r:id="rId2"/>
              </a:rPr>
              <a:t>electronics.wesrch.com/page-summary-pdf-EL1AB98LWHHVA-tablet-vs-pcs-vs-netbooks-vs-smartphones-market-share-and-forecast-8</a:t>
            </a:r>
            <a:endParaRPr lang="en-US" sz="800" dirty="0" smtClean="0"/>
          </a:p>
          <a:p>
            <a:endParaRPr lang="en-US" sz="2400" dirty="0"/>
          </a:p>
          <a:p>
            <a:pPr lvl="1"/>
            <a:r>
              <a:rPr kumimoji="0" lang="en-US" sz="2600" kern="1200" dirty="0" smtClean="0">
                <a:solidFill>
                  <a:schemeClr val="tx1"/>
                </a:solidFill>
                <a:effectLst/>
                <a:latin typeface="+mn-lt"/>
                <a:ea typeface="+mn-ea"/>
                <a:cs typeface="+mn-cs"/>
              </a:rPr>
              <a:t>Mobile Platforms 2013 Market Share </a:t>
            </a:r>
            <a:br>
              <a:rPr kumimoji="0" lang="en-US" sz="2600" kern="1200" dirty="0" smtClean="0">
                <a:solidFill>
                  <a:schemeClr val="tx1"/>
                </a:solidFill>
                <a:effectLst/>
                <a:latin typeface="+mn-lt"/>
                <a:ea typeface="+mn-ea"/>
                <a:cs typeface="+mn-cs"/>
              </a:rPr>
            </a:br>
            <a:r>
              <a:rPr kumimoji="0" lang="en-US" sz="2600" kern="1200" dirty="0" smtClean="0">
                <a:solidFill>
                  <a:schemeClr val="tx1"/>
                </a:solidFill>
                <a:effectLst/>
                <a:latin typeface="+mn-lt"/>
                <a:ea typeface="+mn-ea"/>
                <a:cs typeface="+mn-cs"/>
              </a:rPr>
              <a:t>(New Sales, not Installed Base)</a:t>
            </a:r>
            <a:r>
              <a:rPr lang="en-US" sz="2400" dirty="0" smtClean="0"/>
              <a:t/>
            </a:r>
            <a:br>
              <a:rPr lang="en-US" sz="2400" dirty="0" smtClean="0"/>
            </a:br>
            <a:endParaRPr lang="en-US" sz="2400" dirty="0" smtClean="0"/>
          </a:p>
          <a:p>
            <a:pPr lvl="2"/>
            <a:r>
              <a:rPr lang="en-US" sz="2000" dirty="0" smtClean="0"/>
              <a:t>Tablets 33%</a:t>
            </a:r>
          </a:p>
          <a:p>
            <a:pPr lvl="2"/>
            <a:r>
              <a:rPr lang="en-US" sz="2000" dirty="0" smtClean="0"/>
              <a:t>Smart Phones 29%</a:t>
            </a:r>
          </a:p>
          <a:p>
            <a:pPr lvl="2"/>
            <a:r>
              <a:rPr lang="en-US" sz="2000" dirty="0" smtClean="0"/>
              <a:t>PCs 18%</a:t>
            </a:r>
          </a:p>
          <a:p>
            <a:pPr lvl="2"/>
            <a:r>
              <a:rPr lang="en-US" sz="2000" dirty="0" smtClean="0"/>
              <a:t>Notebooks 11%</a:t>
            </a:r>
          </a:p>
          <a:p>
            <a:pPr lvl="2"/>
            <a:r>
              <a:rPr lang="en-US" sz="2000" dirty="0" smtClean="0"/>
              <a:t>Netbooks 8%</a:t>
            </a:r>
          </a:p>
          <a:p>
            <a:pPr lvl="2"/>
            <a:endParaRPr lang="en-US" sz="2000" dirty="0"/>
          </a:p>
          <a:p>
            <a:pPr lvl="2"/>
            <a:r>
              <a:rPr lang="en-US" sz="2000" dirty="0" smtClean="0"/>
              <a:t>E = 1.478</a:t>
            </a:r>
          </a:p>
          <a:p>
            <a:pPr lvl="1"/>
            <a:endParaRPr lang="en-US"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lang="en-US" sz="800" dirty="0" smtClean="0">
                <a:hlinkClick r:id="rId2"/>
              </a:rPr>
              <a:t>http://bgr.com/2013/01/25/smartphone-market-share-q4-2012-306399/</a:t>
            </a:r>
            <a:endParaRPr lang="en-US" sz="800" dirty="0" smtClean="0"/>
          </a:p>
          <a:p>
            <a:endParaRPr lang="en-US" sz="2400" dirty="0"/>
          </a:p>
          <a:p>
            <a:pPr lvl="1"/>
            <a:r>
              <a:rPr kumimoji="0" lang="en-US" sz="2600" kern="1200" dirty="0" err="1" smtClean="0">
                <a:solidFill>
                  <a:schemeClr val="tx1"/>
                </a:solidFill>
                <a:effectLst/>
                <a:latin typeface="+mn-lt"/>
                <a:ea typeface="+mn-ea"/>
                <a:cs typeface="+mn-cs"/>
              </a:rPr>
              <a:t>SmartPhone</a:t>
            </a:r>
            <a:r>
              <a:rPr kumimoji="0" lang="en-US" sz="2600" kern="1200" dirty="0" smtClean="0">
                <a:solidFill>
                  <a:schemeClr val="tx1"/>
                </a:solidFill>
                <a:effectLst/>
                <a:latin typeface="+mn-lt"/>
                <a:ea typeface="+mn-ea"/>
                <a:cs typeface="+mn-cs"/>
              </a:rPr>
              <a:t> Vendor Q42012 Market Share (New Sales, not Installed Base)</a:t>
            </a:r>
            <a:r>
              <a:rPr lang="en-US" sz="2400" dirty="0" smtClean="0"/>
              <a:t/>
            </a:r>
            <a:br>
              <a:rPr lang="en-US" sz="2400" dirty="0" smtClean="0"/>
            </a:br>
            <a:endParaRPr lang="en-US" sz="2400" dirty="0" smtClean="0"/>
          </a:p>
          <a:p>
            <a:pPr lvl="2"/>
            <a:r>
              <a:rPr lang="en-US" sz="2000" dirty="0" smtClean="0"/>
              <a:t>Samsung 29%</a:t>
            </a:r>
          </a:p>
          <a:p>
            <a:pPr lvl="2"/>
            <a:r>
              <a:rPr lang="en-US" sz="2000" dirty="0" smtClean="0"/>
              <a:t>Apple 22%</a:t>
            </a:r>
          </a:p>
          <a:p>
            <a:pPr lvl="2"/>
            <a:r>
              <a:rPr lang="en-US" sz="2000" dirty="0" smtClean="0"/>
              <a:t>Huawei 5%</a:t>
            </a:r>
          </a:p>
          <a:p>
            <a:pPr lvl="2"/>
            <a:r>
              <a:rPr lang="en-US" sz="2000" dirty="0" smtClean="0"/>
              <a:t>Sony 4.5%</a:t>
            </a:r>
          </a:p>
          <a:p>
            <a:pPr lvl="2"/>
            <a:r>
              <a:rPr lang="en-US" sz="2000" dirty="0" smtClean="0"/>
              <a:t>ZTE 4.3%</a:t>
            </a:r>
          </a:p>
          <a:p>
            <a:pPr lvl="2"/>
            <a:r>
              <a:rPr lang="en-US" sz="2000" dirty="0" smtClean="0"/>
              <a:t>Others 35.5%</a:t>
            </a:r>
          </a:p>
          <a:p>
            <a:pPr lvl="2"/>
            <a:endParaRPr lang="en-US" sz="2000" dirty="0"/>
          </a:p>
          <a:p>
            <a:pPr lvl="2"/>
            <a:r>
              <a:rPr lang="en-US" sz="2000" dirty="0" smtClean="0"/>
              <a:t>E = 1.484</a:t>
            </a:r>
          </a:p>
          <a:p>
            <a:pPr lvl="1"/>
            <a:endParaRPr lang="en-US"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1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lang="en-US" sz="800" dirty="0">
                <a:hlinkClick r:id="rId2"/>
              </a:rPr>
              <a:t>http://venturebeat.com/2013/01/28/android-captured-almost-70-global-smartphone-market-share-in-2012-apple-just-under-20</a:t>
            </a:r>
            <a:r>
              <a:rPr lang="en-US" sz="800" dirty="0" smtClean="0">
                <a:hlinkClick r:id="rId2"/>
              </a:rPr>
              <a:t>/</a:t>
            </a:r>
            <a:endParaRPr lang="en-US" sz="800" dirty="0" smtClean="0"/>
          </a:p>
          <a:p>
            <a:endParaRPr lang="en-US" sz="2400" dirty="0"/>
          </a:p>
          <a:p>
            <a:pPr lvl="1"/>
            <a:r>
              <a:rPr lang="en-US" sz="3200" dirty="0" err="1" smtClean="0"/>
              <a:t>SmartPhone</a:t>
            </a:r>
            <a:r>
              <a:rPr lang="en-US" sz="3200" dirty="0" smtClean="0"/>
              <a:t> OS 2012 Market Share</a:t>
            </a:r>
            <a:br>
              <a:rPr lang="en-US" sz="3200" dirty="0" smtClean="0"/>
            </a:br>
            <a:r>
              <a:rPr lang="en-US" sz="2400" dirty="0" smtClean="0"/>
              <a:t>(</a:t>
            </a:r>
            <a:r>
              <a:rPr lang="en-US" sz="2400" dirty="0"/>
              <a:t>New Sales, not Installed Base</a:t>
            </a:r>
            <a:r>
              <a:rPr lang="en-US" sz="2400" dirty="0" smtClean="0"/>
              <a:t>)</a:t>
            </a:r>
            <a:br>
              <a:rPr lang="en-US" sz="2400" dirty="0" smtClean="0"/>
            </a:br>
            <a:endParaRPr lang="en-US" sz="2400" dirty="0" smtClean="0"/>
          </a:p>
          <a:p>
            <a:pPr lvl="2"/>
            <a:r>
              <a:rPr lang="en-US" sz="2000" dirty="0" smtClean="0"/>
              <a:t>Android 68.4%</a:t>
            </a:r>
          </a:p>
          <a:p>
            <a:pPr lvl="2"/>
            <a:r>
              <a:rPr lang="en-US" sz="2000" dirty="0" err="1" smtClean="0"/>
              <a:t>iOS</a:t>
            </a:r>
            <a:r>
              <a:rPr lang="en-US" sz="2000" dirty="0" smtClean="0"/>
              <a:t> 19.4%</a:t>
            </a:r>
          </a:p>
          <a:p>
            <a:pPr lvl="2"/>
            <a:r>
              <a:rPr lang="en-US" sz="2000" dirty="0" smtClean="0"/>
              <a:t>Other 12.2%</a:t>
            </a:r>
          </a:p>
          <a:p>
            <a:pPr lvl="2"/>
            <a:endParaRPr lang="en-US" sz="2000" dirty="0"/>
          </a:p>
          <a:p>
            <a:pPr lvl="2"/>
            <a:r>
              <a:rPr lang="en-US" sz="2000" dirty="0" smtClean="0"/>
              <a:t>E = .</a:t>
            </a:r>
            <a:r>
              <a:rPr lang="en-US" sz="2000" dirty="0" smtClean="0"/>
              <a:t>835</a:t>
            </a:r>
          </a:p>
          <a:p>
            <a:pPr lvl="2"/>
            <a:endParaRPr lang="en-US" sz="2000" dirty="0"/>
          </a:p>
          <a:p>
            <a:pPr lvl="2"/>
            <a:r>
              <a:rPr lang="en-US" sz="2000" dirty="0" smtClean="0"/>
              <a:t>(This 70-20-10 is not ideal, but it is minimally acceptable)</a:t>
            </a:r>
            <a:endParaRPr lang="en-US" sz="2000" dirty="0" smtClean="0"/>
          </a:p>
          <a:p>
            <a:pPr lvl="1"/>
            <a:endParaRPr lang="en-US" sz="1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0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pPr marL="292100" marR="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800" kern="1200" dirty="0" smtClean="0">
                <a:solidFill>
                  <a:schemeClr val="tx1"/>
                </a:solidFill>
                <a:effectLst/>
              </a:rPr>
              <a:t>http://www.rcrwireless.com/article/20101102/networks/top-10-tower-companies</a:t>
            </a:r>
            <a:r>
              <a:rPr kumimoji="0" lang="en-US" sz="800" kern="1200" dirty="0" smtClean="0">
                <a:solidFill>
                  <a:schemeClr val="tx1"/>
                </a:solidFill>
                <a:effectLst/>
              </a:rPr>
              <a:t>/</a:t>
            </a:r>
            <a:br>
              <a:rPr kumimoji="0" lang="en-US" sz="800" kern="1200" dirty="0" smtClean="0">
                <a:solidFill>
                  <a:schemeClr val="tx1"/>
                </a:solidFill>
                <a:effectLst/>
              </a:rPr>
            </a:br>
            <a:endParaRPr lang="en-US" sz="800" dirty="0"/>
          </a:p>
          <a:p>
            <a:pPr lvl="1"/>
            <a:r>
              <a:rPr lang="en-US" sz="2800" dirty="0" smtClean="0"/>
              <a:t>Major Tower Companies 2010 Market Share </a:t>
            </a:r>
            <a:r>
              <a:rPr lang="en-US" sz="2000" dirty="0"/>
              <a:t/>
            </a:r>
            <a:br>
              <a:rPr lang="en-US" sz="2000" dirty="0"/>
            </a:br>
            <a:endParaRPr lang="en-US" sz="2000" dirty="0" smtClean="0"/>
          </a:p>
          <a:p>
            <a:pPr lvl="2"/>
            <a:r>
              <a:rPr lang="en-US" sz="1600" dirty="0"/>
              <a:t>Crown 28%</a:t>
            </a:r>
          </a:p>
          <a:p>
            <a:pPr lvl="2"/>
            <a:r>
              <a:rPr lang="en-US" sz="1600" dirty="0"/>
              <a:t>American 26%</a:t>
            </a:r>
          </a:p>
          <a:p>
            <a:pPr lvl="2"/>
            <a:r>
              <a:rPr lang="en-US" sz="1600" dirty="0"/>
              <a:t>AT&amp;T 14%</a:t>
            </a:r>
          </a:p>
          <a:p>
            <a:pPr lvl="2"/>
            <a:r>
              <a:rPr lang="en-US" sz="1600" dirty="0"/>
              <a:t>SBA 11%</a:t>
            </a:r>
          </a:p>
          <a:p>
            <a:pPr lvl="2"/>
            <a:r>
              <a:rPr lang="en-US" sz="1600" dirty="0"/>
              <a:t>T-Mobile 9%</a:t>
            </a:r>
          </a:p>
          <a:p>
            <a:pPr lvl="2"/>
            <a:r>
              <a:rPr lang="en-US" sz="1600" dirty="0"/>
              <a:t>Global 5%</a:t>
            </a:r>
          </a:p>
          <a:p>
            <a:pPr lvl="2"/>
            <a:r>
              <a:rPr lang="en-US" sz="1600" dirty="0" err="1"/>
              <a:t>Mobilitie</a:t>
            </a:r>
            <a:r>
              <a:rPr lang="en-US" sz="1600" dirty="0"/>
              <a:t> 4%</a:t>
            </a:r>
          </a:p>
          <a:p>
            <a:pPr lvl="2"/>
            <a:r>
              <a:rPr lang="en-US" sz="1600" dirty="0" err="1"/>
              <a:t>TowerCo</a:t>
            </a:r>
            <a:r>
              <a:rPr lang="en-US" sz="1600" dirty="0"/>
              <a:t> 4</a:t>
            </a:r>
            <a:r>
              <a:rPr lang="en-US" sz="1600" dirty="0" smtClean="0"/>
              <a:t>%</a:t>
            </a:r>
          </a:p>
          <a:p>
            <a:pPr lvl="2"/>
            <a:endParaRPr lang="en-US" sz="1600" dirty="0"/>
          </a:p>
          <a:p>
            <a:pPr lvl="2"/>
            <a:r>
              <a:rPr lang="en-US" sz="1600" dirty="0" smtClean="0"/>
              <a:t>E = 1.849</a:t>
            </a:r>
          </a:p>
          <a:p>
            <a:pPr lvl="2"/>
            <a:endParaRPr lang="en-US" sz="1600" dirty="0"/>
          </a:p>
          <a:p>
            <a:pPr lvl="2"/>
            <a:r>
              <a:rPr lang="en-US" sz="1800" dirty="0" smtClean="0">
                <a:solidFill>
                  <a:schemeClr val="accent6">
                    <a:lumMod val="50000"/>
                  </a:schemeClr>
                </a:solidFill>
              </a:rPr>
              <a:t>But all the same technology?</a:t>
            </a:r>
            <a:endParaRPr lang="en-US" sz="2000" dirty="0">
              <a:solidFill>
                <a:schemeClr val="accent6">
                  <a:lumMod val="50000"/>
                </a:schemeClr>
              </a:solidFill>
            </a:endParaRPr>
          </a:p>
          <a:p>
            <a:pPr lvl="1"/>
            <a:endParaRPr lang="en-US" sz="1600" dirty="0" smtClean="0"/>
          </a:p>
        </p:txBody>
      </p:sp>
    </p:spTree>
    <p:extLst>
      <p:ext uri="{BB962C8B-B14F-4D97-AF65-F5344CB8AC3E}">
        <p14:creationId xmlns:p14="http://schemas.microsoft.com/office/powerpoint/2010/main" val="31362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486400"/>
          </a:xfrm>
        </p:spPr>
        <p:txBody>
          <a:bodyPr>
            <a:noAutofit/>
          </a:bodyPr>
          <a:lstStyle/>
          <a:p>
            <a:pPr algn="l"/>
            <a:r>
              <a:rPr lang="en-US" sz="3200" dirty="0" smtClean="0"/>
              <a:t>Mobile </a:t>
            </a:r>
            <a:r>
              <a:rPr lang="en-US" sz="3200" dirty="0" err="1" smtClean="0"/>
              <a:t>Plaforms</a:t>
            </a:r>
            <a:r>
              <a:rPr lang="en-US" sz="3200" dirty="0" smtClean="0"/>
              <a:t> and </a:t>
            </a:r>
            <a:r>
              <a:rPr lang="en-US" sz="3200" dirty="0" err="1" smtClean="0"/>
              <a:t>Cyberwarfare</a:t>
            </a:r>
            <a:r>
              <a:rPr lang="en-US" sz="3200" dirty="0" smtClean="0"/>
              <a:t>:  </a:t>
            </a:r>
            <a:r>
              <a:rPr lang="en-US" sz="3200" dirty="0" smtClean="0">
                <a:solidFill>
                  <a:schemeClr val="tx1">
                    <a:lumMod val="65000"/>
                  </a:schemeClr>
                </a:solidFill>
              </a:rPr>
              <a:t>Diversity is Good</a:t>
            </a:r>
            <a:r>
              <a:rPr lang="en-US" sz="3200" dirty="0" smtClean="0"/>
              <a:t>; Fragility is Bad; </a:t>
            </a:r>
            <a:br>
              <a:rPr lang="en-US" sz="3200" dirty="0" smtClean="0"/>
            </a:br>
            <a:r>
              <a:rPr lang="en-US" sz="3200" dirty="0" smtClean="0">
                <a:solidFill>
                  <a:schemeClr val="tx1">
                    <a:lumMod val="65000"/>
                  </a:schemeClr>
                </a:solidFill>
              </a:rPr>
              <a:t>Misplacement is </a:t>
            </a:r>
            <a:r>
              <a:rPr lang="en-US" sz="3200" dirty="0" smtClean="0">
                <a:solidFill>
                  <a:schemeClr val="tx1">
                    <a:lumMod val="65000"/>
                  </a:schemeClr>
                </a:solidFill>
              </a:rPr>
              <a:t>Ugly</a:t>
            </a:r>
            <a:br>
              <a:rPr lang="en-US" sz="3200" dirty="0" smtClean="0">
                <a:solidFill>
                  <a:schemeClr val="tx1">
                    <a:lumMod val="65000"/>
                  </a:schemeClr>
                </a:solidFill>
              </a:rPr>
            </a:br>
            <a:r>
              <a:rPr lang="en-US" sz="3200" dirty="0">
                <a:solidFill>
                  <a:schemeClr val="tx1">
                    <a:lumMod val="65000"/>
                  </a:schemeClr>
                </a:solidFill>
              </a:rPr>
              <a:t/>
            </a:r>
            <a:br>
              <a:rPr lang="en-US" sz="3200" dirty="0">
                <a:solidFill>
                  <a:schemeClr val="tx1">
                    <a:lumMod val="65000"/>
                  </a:schemeClr>
                </a:solidFill>
              </a:rPr>
            </a:br>
            <a:r>
              <a:rPr lang="en-US" sz="1800" dirty="0" smtClean="0"/>
              <a:t/>
            </a:r>
            <a:br>
              <a:rPr lang="en-US" sz="1800" dirty="0" smtClean="0"/>
            </a:br>
            <a:r>
              <a:rPr lang="en-US" sz="1800" dirty="0" smtClean="0"/>
              <a:t/>
            </a:r>
            <a:br>
              <a:rPr lang="en-US" sz="1800" dirty="0" smtClean="0"/>
            </a:br>
            <a:r>
              <a:rPr lang="en-US" sz="2000" dirty="0" smtClean="0"/>
              <a:t/>
            </a:r>
            <a:br>
              <a:rPr lang="en-US" sz="2000" dirty="0" smtClean="0"/>
            </a:br>
            <a:r>
              <a:rPr lang="en-US" sz="2000" dirty="0" smtClean="0"/>
              <a:t>The bad news with respect to mobile </a:t>
            </a:r>
            <a:r>
              <a:rPr lang="en-US" sz="2000" dirty="0" smtClean="0"/>
              <a:t>computing </a:t>
            </a:r>
            <a:r>
              <a:rPr lang="en-US" sz="2000" dirty="0" smtClean="0"/>
              <a:t>trends and </a:t>
            </a:r>
            <a:r>
              <a:rPr lang="en-US" sz="2000" dirty="0" err="1" smtClean="0"/>
              <a:t>cyberwarfare</a:t>
            </a:r>
            <a:r>
              <a:rPr lang="en-US" sz="2000" dirty="0" smtClean="0"/>
              <a:t> can be observed in Iraq and Afghanistan today.  Our troops are not allowed to use them.  They are too easy to corrupt, too easy to packet sniff, too easy to </a:t>
            </a:r>
            <a:r>
              <a:rPr lang="en-US" sz="2000" dirty="0" err="1" smtClean="0"/>
              <a:t>disinform</a:t>
            </a:r>
            <a:r>
              <a:rPr lang="en-US" sz="2000" dirty="0" smtClean="0"/>
              <a:t>.  That's bad when mobile </a:t>
            </a:r>
            <a:r>
              <a:rPr lang="en-US" sz="2000" dirty="0" smtClean="0"/>
              <a:t>platforms </a:t>
            </a:r>
            <a:r>
              <a:rPr lang="en-US" sz="2000" dirty="0" smtClean="0"/>
              <a:t>are carrying a lot of the apps </a:t>
            </a:r>
            <a:r>
              <a:rPr lang="en-US" sz="2000" dirty="0" smtClean="0"/>
              <a:t>that </a:t>
            </a:r>
            <a:r>
              <a:rPr lang="en-US" sz="2000" dirty="0" smtClean="0"/>
              <a:t>people are used to relying on.</a:t>
            </a:r>
            <a:br>
              <a:rPr lang="en-US" sz="2000" dirty="0" smtClean="0"/>
            </a:br>
            <a:r>
              <a:rPr lang="en-US" sz="1800" dirty="0" smtClean="0"/>
              <a:t/>
            </a:r>
            <a:br>
              <a:rPr lang="en-US" sz="1800" dirty="0" smtClean="0"/>
            </a:br>
            <a:endParaRPr lang="en-US" sz="2000" dirty="0"/>
          </a:p>
        </p:txBody>
      </p:sp>
    </p:spTree>
    <p:extLst>
      <p:ext uri="{BB962C8B-B14F-4D97-AF65-F5344CB8AC3E}">
        <p14:creationId xmlns:p14="http://schemas.microsoft.com/office/powerpoint/2010/main" val="1858823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kumimoji="0" lang="en-US" sz="800" kern="1200" dirty="0" smtClean="0">
                <a:solidFill>
                  <a:schemeClr val="tx1"/>
                </a:solidFill>
                <a:effectLst/>
                <a:latin typeface="+mn-lt"/>
                <a:ea typeface="+mn-ea"/>
                <a:cs typeface="+mn-cs"/>
              </a:rPr>
              <a:t>Various sources</a:t>
            </a:r>
          </a:p>
          <a:p>
            <a:endParaRPr lang="en-US" sz="2400" dirty="0"/>
          </a:p>
          <a:p>
            <a:pPr lvl="1"/>
            <a:r>
              <a:rPr lang="en-US" sz="3200" dirty="0" smtClean="0"/>
              <a:t>Mobile Processor 2012 Market Share </a:t>
            </a:r>
            <a:br>
              <a:rPr lang="en-US" sz="3200" dirty="0" smtClean="0"/>
            </a:br>
            <a:r>
              <a:rPr lang="en-US" sz="2400" dirty="0" smtClean="0"/>
              <a:t>(</a:t>
            </a:r>
            <a:r>
              <a:rPr lang="en-US" sz="2400" dirty="0"/>
              <a:t>New Sales, not Installed Base</a:t>
            </a:r>
            <a:r>
              <a:rPr lang="en-US" sz="2400" dirty="0" smtClean="0"/>
              <a:t>)</a:t>
            </a:r>
            <a:br>
              <a:rPr lang="en-US" sz="2400" dirty="0" smtClean="0"/>
            </a:br>
            <a:endParaRPr lang="en-US" sz="2400" dirty="0" smtClean="0"/>
          </a:p>
          <a:p>
            <a:pPr lvl="2"/>
            <a:r>
              <a:rPr lang="en-US" sz="2000" dirty="0" smtClean="0"/>
              <a:t>For notebooks:  Intel 80%</a:t>
            </a:r>
            <a:endParaRPr lang="en-US" sz="2000" dirty="0"/>
          </a:p>
          <a:p>
            <a:pPr lvl="2"/>
            <a:r>
              <a:rPr lang="en-US" sz="2000" dirty="0" smtClean="0"/>
              <a:t>For smart phones:  ARM:  90%</a:t>
            </a:r>
            <a:endParaRPr lang="en-US" sz="2000" dirty="0"/>
          </a:p>
          <a:p>
            <a:pPr lvl="2"/>
            <a:r>
              <a:rPr lang="en-US" sz="2000" dirty="0" smtClean="0"/>
              <a:t>For embedded processors:  ARM 68%, Intel 5%</a:t>
            </a:r>
          </a:p>
          <a:p>
            <a:pPr lvl="2"/>
            <a:endParaRPr lang="en-US" sz="2000" dirty="0"/>
          </a:p>
          <a:p>
            <a:pPr lvl="2"/>
            <a:r>
              <a:rPr lang="en-US" sz="2000" dirty="0" smtClean="0">
                <a:solidFill>
                  <a:schemeClr val="accent6">
                    <a:lumMod val="50000"/>
                  </a:schemeClr>
                </a:solidFill>
              </a:rPr>
              <a:t>Perhaps not as good</a:t>
            </a:r>
            <a:r>
              <a:rPr lang="en-US" sz="2000" dirty="0" smtClean="0">
                <a:solidFill>
                  <a:schemeClr val="accent6">
                    <a:lumMod val="50000"/>
                  </a:schemeClr>
                </a:solidFill>
              </a:rPr>
              <a:t>!</a:t>
            </a:r>
          </a:p>
          <a:p>
            <a:pPr lvl="2"/>
            <a:endParaRPr lang="en-US" sz="2000" dirty="0" smtClean="0">
              <a:solidFill>
                <a:schemeClr val="accent6">
                  <a:lumMod val="50000"/>
                </a:schemeClr>
              </a:solidFill>
            </a:endParaRPr>
          </a:p>
          <a:p>
            <a:pPr lvl="2"/>
            <a:r>
              <a:rPr lang="en-US" sz="2000" dirty="0" smtClean="0">
                <a:solidFill>
                  <a:schemeClr val="accent6">
                    <a:lumMod val="50000"/>
                  </a:schemeClr>
                </a:solidFill>
              </a:rPr>
              <a:t>The aggregate would mask </a:t>
            </a:r>
            <a:r>
              <a:rPr lang="en-US" sz="2000" dirty="0" smtClean="0">
                <a:solidFill>
                  <a:schemeClr val="accent6">
                    <a:lumMod val="50000"/>
                  </a:schemeClr>
                </a:solidFill>
              </a:rPr>
              <a:t>the </a:t>
            </a:r>
            <a:r>
              <a:rPr lang="en-US" sz="2000" dirty="0" err="1" smtClean="0">
                <a:solidFill>
                  <a:schemeClr val="accent6">
                    <a:lumMod val="50000"/>
                  </a:schemeClr>
                </a:solidFill>
              </a:rPr>
              <a:t>defacto</a:t>
            </a:r>
            <a:r>
              <a:rPr lang="en-US" sz="2000" dirty="0" smtClean="0">
                <a:solidFill>
                  <a:schemeClr val="accent6">
                    <a:lumMod val="50000"/>
                  </a:schemeClr>
                </a:solidFill>
              </a:rPr>
              <a:t> </a:t>
            </a:r>
            <a:r>
              <a:rPr lang="en-US" sz="2000" dirty="0" smtClean="0">
                <a:solidFill>
                  <a:schemeClr val="accent6">
                    <a:lumMod val="50000"/>
                  </a:schemeClr>
                </a:solidFill>
              </a:rPr>
              <a:t>monopolies</a:t>
            </a:r>
          </a:p>
          <a:p>
            <a:pPr lvl="1"/>
            <a:endParaRPr lang="en-US" sz="1800" dirty="0" smtClean="0"/>
          </a:p>
        </p:txBody>
      </p:sp>
    </p:spTree>
    <p:extLst>
      <p:ext uri="{BB962C8B-B14F-4D97-AF65-F5344CB8AC3E}">
        <p14:creationId xmlns:p14="http://schemas.microsoft.com/office/powerpoint/2010/main" val="252525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r>
              <a:rPr lang="en-US" sz="800" dirty="0"/>
              <a:t>http://thenextweb.com/apps/2013/02/01/ie-breaks-55-market-share-as-three-month-old-ie10-passes-1-chrome-is-only-browser-to-decline</a:t>
            </a:r>
            <a:r>
              <a:rPr lang="en-US" sz="800" dirty="0" smtClean="0"/>
              <a:t>/</a:t>
            </a:r>
            <a:br>
              <a:rPr lang="en-US" sz="800" dirty="0" smtClean="0"/>
            </a:br>
            <a:endParaRPr lang="en-US" sz="2400" dirty="0"/>
          </a:p>
          <a:p>
            <a:pPr lvl="1"/>
            <a:r>
              <a:rPr lang="en-US" sz="3200" dirty="0" smtClean="0"/>
              <a:t>Browser Use Worldwide 2013 Market Share</a:t>
            </a:r>
            <a:br>
              <a:rPr lang="en-US" sz="3200" dirty="0" smtClean="0"/>
            </a:br>
            <a:endParaRPr lang="en-US" sz="3200" dirty="0" smtClean="0"/>
          </a:p>
          <a:p>
            <a:pPr lvl="2"/>
            <a:r>
              <a:rPr lang="en-US" sz="2100" dirty="0" smtClean="0"/>
              <a:t>IE 55%</a:t>
            </a:r>
          </a:p>
          <a:p>
            <a:pPr lvl="2"/>
            <a:r>
              <a:rPr lang="en-US" sz="2100" dirty="0" smtClean="0"/>
              <a:t>FF 20%</a:t>
            </a:r>
          </a:p>
          <a:p>
            <a:pPr lvl="2"/>
            <a:r>
              <a:rPr lang="en-US" sz="2100" dirty="0" smtClean="0"/>
              <a:t>Chrome 17.5%</a:t>
            </a:r>
          </a:p>
          <a:p>
            <a:pPr lvl="2"/>
            <a:r>
              <a:rPr lang="en-US" sz="2100" dirty="0" smtClean="0"/>
              <a:t>Safari 5%</a:t>
            </a:r>
          </a:p>
          <a:p>
            <a:pPr lvl="2"/>
            <a:r>
              <a:rPr lang="en-US" sz="2100" dirty="0" smtClean="0"/>
              <a:t>Opera 2%</a:t>
            </a:r>
          </a:p>
          <a:p>
            <a:pPr lvl="2"/>
            <a:endParaRPr lang="en-US" sz="2100" dirty="0"/>
          </a:p>
          <a:p>
            <a:pPr lvl="2"/>
            <a:r>
              <a:rPr lang="en-US" sz="2100" dirty="0" smtClean="0"/>
              <a:t>E = 1.184</a:t>
            </a:r>
          </a:p>
          <a:p>
            <a:pPr lvl="2"/>
            <a:endParaRPr lang="en-US" sz="2100" dirty="0" smtClean="0"/>
          </a:p>
          <a:p>
            <a:pPr lvl="1"/>
            <a:endParaRPr lang="en-US" sz="1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0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pPr lvl="1"/>
            <a:r>
              <a:rPr lang="en-US" sz="1800" dirty="0" smtClean="0"/>
              <a:t>We must be vigilant to make sure that apparently good diversity is not the result of aggregation over multiple monopolies</a:t>
            </a:r>
          </a:p>
          <a:p>
            <a:pPr lvl="1"/>
            <a:endParaRPr lang="en-US" sz="1800" dirty="0"/>
          </a:p>
          <a:p>
            <a:pPr lvl="1"/>
            <a:r>
              <a:rPr lang="en-US" sz="1800" dirty="0" smtClean="0"/>
              <a:t>For example, it would be bad if </a:t>
            </a:r>
          </a:p>
          <a:p>
            <a:pPr lvl="2"/>
            <a:r>
              <a:rPr lang="en-US" sz="1800" dirty="0" smtClean="0"/>
              <a:t>all nuclear power station engineers used the same version of Linux, and</a:t>
            </a:r>
          </a:p>
          <a:p>
            <a:pPr lvl="2"/>
            <a:r>
              <a:rPr lang="en-US" sz="1800" dirty="0" smtClean="0"/>
              <a:t>all electrical grid network engineers used Apple </a:t>
            </a:r>
            <a:r>
              <a:rPr lang="en-US" sz="1800" dirty="0" err="1" smtClean="0"/>
              <a:t>MacOS</a:t>
            </a:r>
            <a:endParaRPr lang="en-US" sz="1800" dirty="0" smtClean="0"/>
          </a:p>
          <a:p>
            <a:pPr lvl="2"/>
            <a:r>
              <a:rPr lang="en-US" sz="1800" dirty="0" smtClean="0"/>
              <a:t>and it just looked like a 50-50 balance after aggregation</a:t>
            </a:r>
          </a:p>
        </p:txBody>
      </p:sp>
    </p:spTree>
    <p:extLst>
      <p:ext uri="{BB962C8B-B14F-4D97-AF65-F5344CB8AC3E}">
        <p14:creationId xmlns:p14="http://schemas.microsoft.com/office/powerpoint/2010/main" val="450259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GOOD:  Mobile Ecosystem Diversity</a:t>
            </a:r>
            <a:endParaRPr lang="en-US" dirty="0"/>
          </a:p>
        </p:txBody>
      </p:sp>
      <p:sp>
        <p:nvSpPr>
          <p:cNvPr id="3" name="Content Placeholder 2"/>
          <p:cNvSpPr>
            <a:spLocks noGrp="1"/>
          </p:cNvSpPr>
          <p:nvPr>
            <p:ph idx="1"/>
          </p:nvPr>
        </p:nvSpPr>
        <p:spPr/>
        <p:txBody>
          <a:bodyPr>
            <a:noAutofit/>
          </a:bodyPr>
          <a:lstStyle/>
          <a:p>
            <a:pPr lvl="1"/>
            <a:r>
              <a:rPr lang="en-US" sz="2000" dirty="0" smtClean="0"/>
              <a:t>Is it our job to diversify?</a:t>
            </a:r>
            <a:br>
              <a:rPr lang="en-US" sz="2000" dirty="0" smtClean="0"/>
            </a:br>
            <a:endParaRPr lang="en-US" sz="2000" dirty="0" smtClean="0"/>
          </a:p>
          <a:p>
            <a:pPr lvl="2"/>
            <a:r>
              <a:rPr lang="en-US" sz="1800" dirty="0" smtClean="0">
                <a:solidFill>
                  <a:schemeClr val="accent6">
                    <a:lumMod val="50000"/>
                  </a:schemeClr>
                </a:solidFill>
              </a:rPr>
              <a:t>Political Economy 101</a:t>
            </a:r>
            <a:endParaRPr lang="en-US" sz="1800" dirty="0"/>
          </a:p>
          <a:p>
            <a:pPr lvl="3"/>
            <a:r>
              <a:rPr lang="en-US" sz="1800" dirty="0" smtClean="0"/>
              <a:t>Shape the market so it produces socially desirable results</a:t>
            </a:r>
          </a:p>
          <a:p>
            <a:pPr lvl="3"/>
            <a:r>
              <a:rPr lang="en-US" sz="1800" dirty="0" smtClean="0"/>
              <a:t>Don’t let national security costs become an externality</a:t>
            </a:r>
            <a:r>
              <a:rPr lang="en-US" sz="1800" dirty="0" smtClean="0"/>
              <a:t/>
            </a:r>
            <a:br>
              <a:rPr lang="en-US" sz="1800" dirty="0" smtClean="0"/>
            </a:br>
            <a:endParaRPr lang="en-US" sz="1800" dirty="0" smtClean="0"/>
          </a:p>
          <a:p>
            <a:pPr lvl="3"/>
            <a:r>
              <a:rPr lang="en-US" sz="1800" dirty="0" smtClean="0"/>
              <a:t>“too-big-to-fail” market share:</a:t>
            </a:r>
          </a:p>
          <a:p>
            <a:pPr lvl="3"/>
            <a:r>
              <a:rPr lang="en-US" sz="1800" dirty="0" smtClean="0"/>
              <a:t> subsidize alternative vendors and alternative architectures</a:t>
            </a:r>
            <a:br>
              <a:rPr lang="en-US" sz="1800" dirty="0" smtClean="0"/>
            </a:br>
            <a:endParaRPr lang="en-US" sz="1800" dirty="0" smtClean="0"/>
          </a:p>
          <a:p>
            <a:pPr lvl="2"/>
            <a:r>
              <a:rPr lang="en-US" sz="1800" dirty="0" smtClean="0"/>
              <a:t>You cannot insure against the costs of military failure after the fact – </a:t>
            </a:r>
            <a:endParaRPr lang="en-US" sz="1800" dirty="0" smtClean="0"/>
          </a:p>
        </p:txBody>
      </p:sp>
      <p:sp>
        <p:nvSpPr>
          <p:cNvPr id="4" name="Rectangle 3"/>
          <p:cNvSpPr/>
          <p:nvPr/>
        </p:nvSpPr>
        <p:spPr>
          <a:xfrm>
            <a:off x="1608332" y="4876800"/>
            <a:ext cx="5927328" cy="1384995"/>
          </a:xfrm>
          <a:prstGeom prst="rect">
            <a:avLst/>
          </a:prstGeom>
          <a:noFill/>
        </p:spPr>
        <p:txBody>
          <a:bodyPr wrap="none" lIns="91440" tIns="45720" rIns="91440" bIns="45720">
            <a:spAutoFit/>
          </a:bodyPr>
          <a:lstStyle/>
          <a:p>
            <a:pPr algn="ctr"/>
            <a:r>
              <a:rPr lang="en-US" sz="2800" b="1" dirty="0">
                <a:solidFill>
                  <a:schemeClr val="bg1">
                    <a:lumMod val="95000"/>
                    <a:lumOff val="5000"/>
                  </a:schemeClr>
                </a:solidFill>
              </a:rPr>
              <a:t>Electronic Pearl Harbor liability </a:t>
            </a:r>
            <a:r>
              <a:rPr lang="en-US" sz="2800" b="1" dirty="0" smtClean="0">
                <a:solidFill>
                  <a:schemeClr val="bg1">
                    <a:lumMod val="95000"/>
                    <a:lumOff val="5000"/>
                  </a:schemeClr>
                </a:solidFill>
              </a:rPr>
              <a:t/>
            </a:r>
            <a:br>
              <a:rPr lang="en-US" sz="2800" b="1" dirty="0" smtClean="0">
                <a:solidFill>
                  <a:schemeClr val="bg1">
                    <a:lumMod val="95000"/>
                    <a:lumOff val="5000"/>
                  </a:schemeClr>
                </a:solidFill>
              </a:rPr>
            </a:br>
            <a:r>
              <a:rPr lang="en-US" sz="2800" b="1" dirty="0" smtClean="0">
                <a:solidFill>
                  <a:schemeClr val="bg1">
                    <a:lumMod val="95000"/>
                    <a:lumOff val="5000"/>
                  </a:schemeClr>
                </a:solidFill>
              </a:rPr>
              <a:t>is </a:t>
            </a:r>
            <a:r>
              <a:rPr lang="en-US" sz="2800" b="1" dirty="0">
                <a:solidFill>
                  <a:schemeClr val="bg1">
                    <a:lumMod val="95000"/>
                    <a:lumOff val="5000"/>
                  </a:schemeClr>
                </a:solidFill>
              </a:rPr>
              <a:t>not the same as </a:t>
            </a:r>
            <a:r>
              <a:rPr lang="en-US" sz="2800" b="1" dirty="0" smtClean="0">
                <a:solidFill>
                  <a:schemeClr val="bg1">
                    <a:lumMod val="95000"/>
                    <a:lumOff val="5000"/>
                  </a:schemeClr>
                </a:solidFill>
              </a:rPr>
              <a:t/>
            </a:r>
            <a:br>
              <a:rPr lang="en-US" sz="2800" b="1" dirty="0" smtClean="0">
                <a:solidFill>
                  <a:schemeClr val="bg1">
                    <a:lumMod val="95000"/>
                    <a:lumOff val="5000"/>
                  </a:schemeClr>
                </a:solidFill>
              </a:rPr>
            </a:br>
            <a:r>
              <a:rPr lang="en-US" sz="2800" b="1" dirty="0" smtClean="0">
                <a:solidFill>
                  <a:schemeClr val="bg1">
                    <a:lumMod val="95000"/>
                    <a:lumOff val="5000"/>
                  </a:schemeClr>
                </a:solidFill>
              </a:rPr>
              <a:t>Gulf </a:t>
            </a:r>
            <a:r>
              <a:rPr lang="en-US" sz="2800" b="1" dirty="0">
                <a:solidFill>
                  <a:schemeClr val="bg1">
                    <a:lumMod val="95000"/>
                    <a:lumOff val="5000"/>
                  </a:schemeClr>
                </a:solidFill>
              </a:rPr>
              <a:t>Oil Spill liability</a:t>
            </a:r>
            <a:endParaRPr lang="en-US" sz="2800" b="1" cap="none" spc="0" dirty="0">
              <a:ln w="1905"/>
              <a:solidFill>
                <a:schemeClr val="bg1">
                  <a:lumMod val="95000"/>
                  <a:lumOff val="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93086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Fragility</a:t>
            </a:r>
            <a:endParaRPr lang="en-US" sz="4400" dirty="0"/>
          </a:p>
        </p:txBody>
      </p:sp>
      <p:sp>
        <p:nvSpPr>
          <p:cNvPr id="3" name="Text Placeholder 2"/>
          <p:cNvSpPr>
            <a:spLocks noGrp="1"/>
          </p:cNvSpPr>
          <p:nvPr>
            <p:ph type="body" idx="1"/>
          </p:nvPr>
        </p:nvSpPr>
        <p:spPr/>
        <p:txBody>
          <a:bodyPr>
            <a:normAutofit/>
          </a:bodyPr>
          <a:lstStyle/>
          <a:p>
            <a:r>
              <a:rPr lang="en-US" dirty="0" smtClean="0"/>
              <a:t>How To Be a Casualty of </a:t>
            </a:r>
            <a:r>
              <a:rPr lang="en-US" dirty="0" err="1" smtClean="0"/>
              <a:t>Cyberwarfare</a:t>
            </a:r>
            <a:endParaRPr lang="en-US" dirty="0"/>
          </a:p>
        </p:txBody>
      </p:sp>
    </p:spTree>
    <p:extLst>
      <p:ext uri="{BB962C8B-B14F-4D97-AF65-F5344CB8AC3E}">
        <p14:creationId xmlns:p14="http://schemas.microsoft.com/office/powerpoint/2010/main" val="3872050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As a platform for C3 in </a:t>
            </a:r>
            <a:r>
              <a:rPr lang="en-US" sz="2000" dirty="0" err="1" smtClean="0"/>
              <a:t>Cyberwarfare</a:t>
            </a:r>
            <a:r>
              <a:rPr lang="en-US" sz="2000" dirty="0" smtClean="0"/>
              <a:t>, Mobile:</a:t>
            </a:r>
          </a:p>
          <a:p>
            <a:pPr lvl="2"/>
            <a:r>
              <a:rPr lang="en-US" sz="2000" dirty="0" smtClean="0"/>
              <a:t>Often communicating over public air waves</a:t>
            </a:r>
          </a:p>
          <a:p>
            <a:pPr lvl="3"/>
            <a:r>
              <a:rPr lang="en-US" sz="1600" dirty="0" smtClean="0"/>
              <a:t>intercepted, blocked, faked/spoofed, hacked</a:t>
            </a:r>
          </a:p>
          <a:p>
            <a:pPr lvl="3"/>
            <a:r>
              <a:rPr lang="en-US" sz="1600" dirty="0" smtClean="0"/>
              <a:t>unavailable</a:t>
            </a:r>
          </a:p>
          <a:p>
            <a:pPr lvl="2"/>
            <a:r>
              <a:rPr lang="en-US" sz="2000" dirty="0" smtClean="0"/>
              <a:t>Often misconfigured for its environment</a:t>
            </a:r>
          </a:p>
          <a:p>
            <a:pPr lvl="3"/>
            <a:r>
              <a:rPr lang="en-US" sz="1600" dirty="0" smtClean="0"/>
              <a:t>Open Wireless, Bluetooth, permissive</a:t>
            </a:r>
          </a:p>
          <a:p>
            <a:pPr lvl="2"/>
            <a:r>
              <a:rPr lang="en-US" sz="2000" dirty="0" smtClean="0"/>
              <a:t>Often short battery life</a:t>
            </a:r>
          </a:p>
          <a:p>
            <a:pPr lvl="3"/>
            <a:r>
              <a:rPr lang="en-US" sz="1600" dirty="0" smtClean="0"/>
              <a:t>Devices become no longer functional</a:t>
            </a:r>
          </a:p>
          <a:p>
            <a:pPr lvl="2"/>
            <a:r>
              <a:rPr lang="en-US" sz="2000" dirty="0" smtClean="0"/>
              <a:t>Often insufficient performance for emergency</a:t>
            </a:r>
            <a:r>
              <a:rPr lang="en-US" sz="2000" baseline="0" dirty="0" smtClean="0"/>
              <a:t> </a:t>
            </a:r>
            <a:r>
              <a:rPr lang="en-US" sz="2000" dirty="0" smtClean="0"/>
              <a:t>situations</a:t>
            </a:r>
          </a:p>
          <a:p>
            <a:pPr lvl="3"/>
            <a:r>
              <a:rPr lang="en-US" sz="1600" dirty="0" smtClean="0"/>
              <a:t>Insufficient display</a:t>
            </a:r>
          </a:p>
          <a:p>
            <a:pPr lvl="3"/>
            <a:r>
              <a:rPr lang="en-US" sz="1600" dirty="0" smtClean="0"/>
              <a:t>Insufficient input bandwidth</a:t>
            </a:r>
          </a:p>
          <a:p>
            <a:pPr lvl="3"/>
            <a:r>
              <a:rPr lang="en-US" sz="1600" dirty="0" smtClean="0"/>
              <a:t>Insufficient processor, memory, bandwidth</a:t>
            </a:r>
          </a:p>
          <a:p>
            <a:pPr lvl="3"/>
            <a:r>
              <a:rPr lang="en-US" sz="1600" dirty="0" smtClean="0"/>
              <a:t>Reduced functionality versions of software</a:t>
            </a:r>
            <a:endParaRPr lang="en-US" sz="16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19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As a platform for C3 in </a:t>
            </a:r>
            <a:r>
              <a:rPr lang="en-US" sz="2000" dirty="0" err="1" smtClean="0"/>
              <a:t>Cyberwarfare</a:t>
            </a:r>
            <a:r>
              <a:rPr lang="en-US" sz="2000" dirty="0" smtClean="0"/>
              <a:t>, Mobile:</a:t>
            </a:r>
          </a:p>
          <a:p>
            <a:pPr lvl="2"/>
            <a:r>
              <a:rPr lang="en-US" sz="2000" dirty="0" smtClean="0"/>
              <a:t>Often beyond the reach of </a:t>
            </a:r>
            <a:r>
              <a:rPr lang="en-US" sz="2000" dirty="0" err="1" smtClean="0"/>
              <a:t>sysadmins</a:t>
            </a:r>
            <a:r>
              <a:rPr lang="en-US" sz="2000" dirty="0" smtClean="0"/>
              <a:t> and security professionals</a:t>
            </a:r>
          </a:p>
          <a:p>
            <a:pPr lvl="2"/>
            <a:r>
              <a:rPr lang="en-US" sz="2000" dirty="0" smtClean="0"/>
              <a:t>Often not monitored for intrusion, data loss, or anomaly during use</a:t>
            </a:r>
          </a:p>
          <a:p>
            <a:pPr lvl="2"/>
            <a:r>
              <a:rPr lang="en-US" sz="2000" dirty="0" smtClean="0"/>
              <a:t>Often being used for one function, which precludes their use for another</a:t>
            </a:r>
          </a:p>
          <a:p>
            <a:pPr lvl="2"/>
            <a:r>
              <a:rPr lang="en-US" sz="2000" dirty="0" smtClean="0"/>
              <a:t>Often mix personal and professional activity</a:t>
            </a:r>
          </a:p>
          <a:p>
            <a:pPr lvl="2"/>
            <a:r>
              <a:rPr lang="en-US" sz="2000" dirty="0" smtClean="0"/>
              <a:t>Often furnish convenient software, not secure software</a:t>
            </a:r>
          </a:p>
          <a:p>
            <a:pPr lvl="2"/>
            <a:r>
              <a:rPr lang="en-US" sz="2000" dirty="0" smtClean="0"/>
              <a:t>often exposed to hostile communications</a:t>
            </a:r>
          </a:p>
          <a:p>
            <a:pPr lvl="2"/>
            <a:r>
              <a:rPr lang="en-US" sz="2000" dirty="0" smtClean="0"/>
              <a:t>Often easily damaged physically</a:t>
            </a:r>
          </a:p>
          <a:p>
            <a:pPr lvl="2"/>
            <a:r>
              <a:rPr lang="en-US" sz="2000" dirty="0" smtClean="0"/>
              <a:t>Often forgotten or misplaced</a:t>
            </a:r>
          </a:p>
          <a:p>
            <a:pPr lvl="2"/>
            <a:r>
              <a:rPr lang="en-US" sz="2000" dirty="0" smtClean="0"/>
              <a:t>Often fatiguing for long sessions</a:t>
            </a:r>
            <a:endParaRPr lang="en-US" sz="2000" dirty="0" smtClean="0"/>
          </a:p>
          <a:p>
            <a:pPr marL="822960" lvl="3" indent="0">
              <a:buNone/>
            </a:pPr>
            <a:endParaRPr lang="en-US" sz="13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As a platform for C3 in </a:t>
            </a:r>
            <a:r>
              <a:rPr lang="en-US" sz="2000" dirty="0" err="1" smtClean="0"/>
              <a:t>Cyberwarfare</a:t>
            </a:r>
            <a:r>
              <a:rPr lang="en-US" sz="2000" dirty="0" smtClean="0"/>
              <a:t>:</a:t>
            </a:r>
          </a:p>
          <a:p>
            <a:pPr lvl="2"/>
            <a:r>
              <a:rPr lang="en-US" sz="2000" dirty="0" smtClean="0"/>
              <a:t>For all these reasons and more </a:t>
            </a:r>
          </a:p>
          <a:p>
            <a:pPr lvl="2"/>
            <a:endParaRPr lang="en-US" sz="2000" dirty="0" smtClean="0"/>
          </a:p>
          <a:p>
            <a:pPr marL="822960" lvl="3" indent="0">
              <a:buNone/>
            </a:pPr>
            <a:endParaRPr lang="en-US" sz="13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78451" y="2514600"/>
            <a:ext cx="7389459" cy="224676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cap="none" spc="0" dirty="0" smtClean="0">
                <a:ln w="50800"/>
                <a:solidFill>
                  <a:schemeClr val="bg1">
                    <a:shade val="50000"/>
                  </a:schemeClr>
                </a:solidFill>
                <a:effectLst/>
              </a:rPr>
              <a:t>It is a mistake to</a:t>
            </a:r>
            <a:br>
              <a:rPr lang="en-US" sz="2800" b="1" cap="none" spc="0" dirty="0" smtClean="0">
                <a:ln w="50800"/>
                <a:solidFill>
                  <a:schemeClr val="bg1">
                    <a:shade val="50000"/>
                  </a:schemeClr>
                </a:solidFill>
                <a:effectLst/>
              </a:rPr>
            </a:br>
            <a:r>
              <a:rPr lang="en-US" sz="2800" b="1" cap="none" spc="0" dirty="0" smtClean="0">
                <a:ln w="50800"/>
                <a:solidFill>
                  <a:schemeClr val="bg1">
                    <a:shade val="50000"/>
                  </a:schemeClr>
                </a:solidFill>
                <a:effectLst/>
              </a:rPr>
              <a:t>migrate</a:t>
            </a:r>
            <a:br>
              <a:rPr lang="en-US" sz="2800" b="1" cap="none" spc="0" dirty="0" smtClean="0">
                <a:ln w="50800"/>
                <a:solidFill>
                  <a:schemeClr val="bg1">
                    <a:shade val="50000"/>
                  </a:schemeClr>
                </a:solidFill>
                <a:effectLst/>
              </a:rPr>
            </a:br>
            <a:r>
              <a:rPr lang="en-US" sz="2800" b="1" cap="none" spc="0" dirty="0" smtClean="0">
                <a:ln w="50800"/>
                <a:solidFill>
                  <a:schemeClr val="bg1">
                    <a:shade val="50000"/>
                  </a:schemeClr>
                </a:solidFill>
                <a:effectLst/>
              </a:rPr>
              <a:t>critical command and control</a:t>
            </a:r>
            <a:br>
              <a:rPr lang="en-US" sz="2800" b="1" cap="none" spc="0" dirty="0" smtClean="0">
                <a:ln w="50800"/>
                <a:solidFill>
                  <a:schemeClr val="bg1">
                    <a:shade val="50000"/>
                  </a:schemeClr>
                </a:solidFill>
                <a:effectLst/>
              </a:rPr>
            </a:br>
            <a:r>
              <a:rPr lang="en-US" sz="2800" b="1" cap="none" spc="0" dirty="0" smtClean="0">
                <a:ln w="50800"/>
                <a:solidFill>
                  <a:schemeClr val="bg1">
                    <a:shade val="50000"/>
                  </a:schemeClr>
                </a:solidFill>
                <a:effectLst/>
              </a:rPr>
              <a:t>to mobile devices</a:t>
            </a:r>
            <a:r>
              <a:rPr lang="en-US" sz="2800" b="1" dirty="0" smtClean="0">
                <a:ln w="50800"/>
                <a:solidFill>
                  <a:schemeClr val="bg1">
                    <a:shade val="50000"/>
                  </a:schemeClr>
                </a:solidFill>
              </a:rPr>
              <a:t/>
            </a:r>
            <a:br>
              <a:rPr lang="en-US" sz="2800" b="1" dirty="0" smtClean="0">
                <a:ln w="50800"/>
                <a:solidFill>
                  <a:schemeClr val="bg1">
                    <a:shade val="50000"/>
                  </a:schemeClr>
                </a:solidFill>
              </a:rPr>
            </a:br>
            <a:r>
              <a:rPr lang="en-US" sz="2800" b="1" dirty="0" smtClean="0">
                <a:ln w="50800"/>
                <a:solidFill>
                  <a:schemeClr val="bg1">
                    <a:shade val="50000"/>
                  </a:schemeClr>
                </a:solidFill>
              </a:rPr>
              <a:t>except as a well-secured backup channel</a:t>
            </a:r>
            <a:endParaRPr lang="en-US" sz="2800" b="1" cap="none" spc="0" dirty="0" smtClean="0">
              <a:ln w="50800"/>
              <a:solidFill>
                <a:schemeClr val="bg1">
                  <a:shade val="50000"/>
                </a:schemeClr>
              </a:solidFill>
              <a:effectLst/>
            </a:endParaRPr>
          </a:p>
        </p:txBody>
      </p:sp>
    </p:spTree>
    <p:extLst>
      <p:ext uri="{BB962C8B-B14F-4D97-AF65-F5344CB8AC3E}">
        <p14:creationId xmlns:p14="http://schemas.microsoft.com/office/powerpoint/2010/main" val="501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What’s Worse:</a:t>
            </a:r>
            <a:endParaRPr lang="en-US" sz="2000" dirty="0"/>
          </a:p>
          <a:p>
            <a:pPr lvl="1"/>
            <a:r>
              <a:rPr lang="en-US" sz="2000" dirty="0" smtClean="0"/>
              <a:t>A generation of citizens uses its personal mobile devices for basic daily functioning:</a:t>
            </a:r>
          </a:p>
          <a:p>
            <a:pPr lvl="2"/>
            <a:r>
              <a:rPr lang="en-US" sz="1700" dirty="0" smtClean="0"/>
              <a:t>As a watch/stopwatch/alarm/calendar/light</a:t>
            </a:r>
          </a:p>
          <a:p>
            <a:pPr lvl="2"/>
            <a:r>
              <a:rPr lang="en-US" sz="1700" dirty="0" smtClean="0"/>
              <a:t>As a memory crutch/camera/notepad</a:t>
            </a:r>
          </a:p>
          <a:p>
            <a:pPr lvl="2"/>
            <a:r>
              <a:rPr lang="en-US" sz="1700" dirty="0" smtClean="0"/>
              <a:t>As a map/interpreter of space</a:t>
            </a:r>
          </a:p>
          <a:p>
            <a:pPr lvl="2"/>
            <a:r>
              <a:rPr lang="en-US" sz="1700" dirty="0" smtClean="0"/>
              <a:t>As a reference for factual information</a:t>
            </a:r>
          </a:p>
          <a:p>
            <a:pPr lvl="2"/>
            <a:r>
              <a:rPr lang="en-US" sz="1700" dirty="0" smtClean="0"/>
              <a:t>As a friend</a:t>
            </a:r>
            <a:endParaRPr lang="en-US" sz="2000" dirty="0"/>
          </a:p>
          <a:p>
            <a:pPr lvl="1"/>
            <a:r>
              <a:rPr lang="en-US" sz="2000" dirty="0" smtClean="0"/>
              <a:t>US Army Sergeant:</a:t>
            </a:r>
          </a:p>
          <a:p>
            <a:pPr lvl="2"/>
            <a:r>
              <a:rPr lang="en-US" sz="1700" dirty="0" smtClean="0"/>
              <a:t>“We aren’t allowed to use any US mobile devices off base”</a:t>
            </a:r>
          </a:p>
          <a:p>
            <a:pPr lvl="2"/>
            <a:r>
              <a:rPr lang="en-US" sz="1700" dirty="0" smtClean="0"/>
              <a:t>“We would have to buy local devices and pay to use international lines”</a:t>
            </a:r>
          </a:p>
          <a:p>
            <a:pPr lvl="2"/>
            <a:r>
              <a:rPr lang="en-US" sz="1700" dirty="0" smtClean="0"/>
              <a:t>“We memorize what we need, and we have things called watches, compasses, and maps, SINCGARS, ruggedized laptops in Humvees</a:t>
            </a:r>
            <a:r>
              <a:rPr lang="en-US" sz="1700" baseline="0" dirty="0" smtClean="0"/>
              <a:t>“</a:t>
            </a:r>
          </a:p>
          <a:p>
            <a:pPr lvl="2"/>
            <a:r>
              <a:rPr lang="en-US" sz="1700" dirty="0" smtClean="0"/>
              <a:t>“</a:t>
            </a:r>
            <a:r>
              <a:rPr lang="en-US" sz="1700" baseline="0" dirty="0" smtClean="0"/>
              <a:t>We shoot </a:t>
            </a:r>
            <a:r>
              <a:rPr lang="en-US" sz="1700" dirty="0" smtClean="0"/>
              <a:t>mobile devices if </a:t>
            </a:r>
            <a:r>
              <a:rPr lang="en-US" sz="1700" baseline="0" dirty="0" smtClean="0"/>
              <a:t>we have to leave them”</a:t>
            </a:r>
            <a:endParaRPr lang="en-US" sz="1700" dirty="0" smtClean="0"/>
          </a:p>
          <a:p>
            <a:pPr lvl="2"/>
            <a:endParaRPr lang="en-US" sz="1700" dirty="0" smtClean="0"/>
          </a:p>
          <a:p>
            <a:pPr lvl="2"/>
            <a:endParaRPr lang="en-US" sz="2000" dirty="0" smtClean="0"/>
          </a:p>
          <a:p>
            <a:pPr marL="822960" lvl="3" indent="0">
              <a:buNone/>
            </a:pPr>
            <a:endParaRPr lang="en-US" sz="13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1903634"/>
            <a:ext cx="1574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800" y="1271434"/>
            <a:ext cx="13258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55" y="1359617"/>
            <a:ext cx="2621060" cy="175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265" y="2731217"/>
            <a:ext cx="1924050" cy="1293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359617"/>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par>
                                <p:cTn id="25" presetID="10"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par>
                                <p:cTn id="28" presetID="10"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par>
                                <p:cTn id="34" presetID="10" presetClass="entr" presetSubtype="0" fill="hold" nodeType="with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What’s Worse:</a:t>
            </a:r>
            <a:endParaRPr lang="en-US" sz="2000" dirty="0"/>
          </a:p>
          <a:p>
            <a:pPr lvl="1"/>
            <a:r>
              <a:rPr lang="en-US" sz="2000" dirty="0" smtClean="0">
                <a:solidFill>
                  <a:schemeClr val="bg1">
                    <a:lumMod val="50000"/>
                    <a:lumOff val="50000"/>
                  </a:schemeClr>
                </a:solidFill>
              </a:rPr>
              <a:t>US Army Sergeant:</a:t>
            </a:r>
          </a:p>
          <a:p>
            <a:pPr lvl="2"/>
            <a:r>
              <a:rPr lang="en-US" sz="1700" dirty="0" smtClean="0">
                <a:solidFill>
                  <a:schemeClr val="bg1">
                    <a:lumMod val="50000"/>
                    <a:lumOff val="50000"/>
                  </a:schemeClr>
                </a:solidFill>
              </a:rPr>
              <a:t>“We aren’t allowed to use any US mobile devices off base”</a:t>
            </a:r>
          </a:p>
          <a:p>
            <a:pPr lvl="2"/>
            <a:r>
              <a:rPr lang="en-US" sz="1700" dirty="0" smtClean="0">
                <a:solidFill>
                  <a:schemeClr val="bg1">
                    <a:lumMod val="50000"/>
                    <a:lumOff val="50000"/>
                  </a:schemeClr>
                </a:solidFill>
              </a:rPr>
              <a:t>“We would have to buy local devices, or pay a lot to use international lines”</a:t>
            </a:r>
          </a:p>
          <a:p>
            <a:pPr lvl="2"/>
            <a:r>
              <a:rPr lang="en-US" sz="1700" dirty="0" smtClean="0">
                <a:solidFill>
                  <a:schemeClr val="bg1">
                    <a:lumMod val="50000"/>
                    <a:lumOff val="50000"/>
                  </a:schemeClr>
                </a:solidFill>
              </a:rPr>
              <a:t>“We memorize what we need, and we have things called watches, compasses, and maps, SINCGARS, ruggedized laptops in Humvees”</a:t>
            </a:r>
            <a:r>
              <a:rPr lang="en-US" sz="1700" baseline="0" dirty="0" smtClean="0">
                <a:solidFill>
                  <a:schemeClr val="bg1">
                    <a:lumMod val="50000"/>
                    <a:lumOff val="50000"/>
                  </a:schemeClr>
                </a:solidFill>
              </a:rPr>
              <a:t> </a:t>
            </a:r>
          </a:p>
          <a:p>
            <a:pPr lvl="2"/>
            <a:r>
              <a:rPr lang="en-US" sz="1700" dirty="0" smtClean="0">
                <a:solidFill>
                  <a:schemeClr val="bg1">
                    <a:lumMod val="50000"/>
                    <a:lumOff val="50000"/>
                  </a:schemeClr>
                </a:solidFill>
              </a:rPr>
              <a:t>“W</a:t>
            </a:r>
            <a:r>
              <a:rPr lang="en-US" sz="1700" baseline="0" dirty="0" smtClean="0">
                <a:solidFill>
                  <a:schemeClr val="bg1">
                    <a:lumMod val="50000"/>
                    <a:lumOff val="50000"/>
                  </a:schemeClr>
                </a:solidFill>
              </a:rPr>
              <a:t>e shoot mobile</a:t>
            </a:r>
            <a:r>
              <a:rPr lang="en-US" sz="1700" dirty="0" smtClean="0">
                <a:solidFill>
                  <a:schemeClr val="bg1">
                    <a:lumMod val="50000"/>
                    <a:lumOff val="50000"/>
                  </a:schemeClr>
                </a:solidFill>
              </a:rPr>
              <a:t> devices if </a:t>
            </a:r>
            <a:r>
              <a:rPr lang="en-US" sz="1700" baseline="0" dirty="0" smtClean="0">
                <a:solidFill>
                  <a:schemeClr val="bg1">
                    <a:lumMod val="50000"/>
                    <a:lumOff val="50000"/>
                  </a:schemeClr>
                </a:solidFill>
              </a:rPr>
              <a:t>we have to leave them”</a:t>
            </a:r>
            <a:endParaRPr lang="en-US" sz="1700" dirty="0" smtClean="0">
              <a:solidFill>
                <a:schemeClr val="bg1">
                  <a:lumMod val="50000"/>
                  <a:lumOff val="50000"/>
                </a:schemeClr>
              </a:solidFill>
            </a:endParaRPr>
          </a:p>
          <a:p>
            <a:pPr lvl="1"/>
            <a:r>
              <a:rPr lang="en-US" sz="2000" dirty="0" smtClean="0"/>
              <a:t>Problem?</a:t>
            </a:r>
          </a:p>
          <a:p>
            <a:pPr lvl="2"/>
            <a:r>
              <a:rPr lang="en-US" sz="1700" dirty="0" smtClean="0"/>
              <a:t>At the very least, a training problem</a:t>
            </a:r>
          </a:p>
          <a:p>
            <a:pPr lvl="2"/>
            <a:r>
              <a:rPr lang="en-US" sz="1700" dirty="0" smtClean="0"/>
              <a:t>Extinguish civilian habits</a:t>
            </a:r>
          </a:p>
          <a:p>
            <a:pPr lvl="2"/>
            <a:r>
              <a:rPr lang="en-US" sz="1700" dirty="0" smtClean="0"/>
              <a:t>Maintain a separate IT culture (not as well developed or tested)</a:t>
            </a:r>
          </a:p>
          <a:p>
            <a:pPr lvl="2"/>
            <a:r>
              <a:rPr lang="en-US" sz="1700" dirty="0" smtClean="0"/>
              <a:t>Must provide non-civilian backup channels</a:t>
            </a:r>
          </a:p>
          <a:p>
            <a:pPr lvl="2"/>
            <a:endParaRPr lang="en-US" sz="2000" dirty="0" smtClean="0"/>
          </a:p>
          <a:p>
            <a:pPr marL="822960" lvl="3" indent="0">
              <a:buNone/>
            </a:pPr>
            <a:endParaRPr lang="en-US" sz="1300" dirty="0" smtClean="0"/>
          </a:p>
        </p:txBody>
      </p:sp>
    </p:spTree>
    <p:extLst>
      <p:ext uri="{BB962C8B-B14F-4D97-AF65-F5344CB8AC3E}">
        <p14:creationId xmlns:p14="http://schemas.microsoft.com/office/powerpoint/2010/main" val="1711581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486400"/>
          </a:xfrm>
        </p:spPr>
        <p:txBody>
          <a:bodyPr>
            <a:noAutofit/>
          </a:bodyPr>
          <a:lstStyle/>
          <a:p>
            <a:pPr algn="l"/>
            <a:r>
              <a:rPr lang="en-US" sz="3200" dirty="0" smtClean="0"/>
              <a:t>Mobile </a:t>
            </a:r>
            <a:r>
              <a:rPr lang="en-US" sz="3200" dirty="0" err="1" smtClean="0"/>
              <a:t>Plaforms</a:t>
            </a:r>
            <a:r>
              <a:rPr lang="en-US" sz="3200" dirty="0" smtClean="0"/>
              <a:t> and </a:t>
            </a:r>
            <a:r>
              <a:rPr lang="en-US" sz="3200" dirty="0" err="1" smtClean="0"/>
              <a:t>Cyberwarfare</a:t>
            </a:r>
            <a:r>
              <a:rPr lang="en-US" sz="3200" dirty="0" smtClean="0"/>
              <a:t>:  </a:t>
            </a:r>
            <a:r>
              <a:rPr lang="en-US" sz="3200" dirty="0" smtClean="0">
                <a:solidFill>
                  <a:schemeClr val="tx1">
                    <a:lumMod val="65000"/>
                  </a:schemeClr>
                </a:solidFill>
              </a:rPr>
              <a:t>Diversity is Good; Fragility is Bad; </a:t>
            </a:r>
            <a:r>
              <a:rPr lang="en-US" sz="3200" dirty="0" smtClean="0"/>
              <a:t/>
            </a:r>
            <a:br>
              <a:rPr lang="en-US" sz="3200" dirty="0" smtClean="0"/>
            </a:br>
            <a:r>
              <a:rPr lang="en-US" sz="3200" dirty="0" smtClean="0"/>
              <a:t>Misplacement is </a:t>
            </a:r>
            <a:r>
              <a:rPr lang="en-US" sz="3200" dirty="0" smtClean="0"/>
              <a:t>Ugly</a:t>
            </a:r>
            <a:br>
              <a:rPr lang="en-US" sz="3200" dirty="0" smtClean="0"/>
            </a:br>
            <a:r>
              <a:rPr lang="en-US" sz="3200" dirty="0"/>
              <a:t/>
            </a:r>
            <a:br>
              <a:rPr lang="en-US" sz="3200" dirty="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000" dirty="0" smtClean="0"/>
              <a:t>There is a silver lining to the ugliness of mobile </a:t>
            </a:r>
            <a:r>
              <a:rPr lang="en-US" sz="2000" dirty="0" err="1" smtClean="0"/>
              <a:t>compuing</a:t>
            </a:r>
            <a:r>
              <a:rPr lang="en-US" sz="2000" dirty="0" smtClean="0"/>
              <a:t> fragility and our over-reliance on it.  </a:t>
            </a:r>
            <a:r>
              <a:rPr lang="en-US" sz="2000" dirty="0" err="1" smtClean="0"/>
              <a:t>Cyberwar</a:t>
            </a:r>
            <a:r>
              <a:rPr lang="en-US" sz="2000" dirty="0" smtClean="0"/>
              <a:t> is about offense too.  If we are prudent in the way that we mix our mobile and hard-wired systems, if we cloud and tether judiciously, so that the </a:t>
            </a:r>
            <a:r>
              <a:rPr lang="en-US" sz="2000" dirty="0" err="1" smtClean="0"/>
              <a:t>allocaion</a:t>
            </a:r>
            <a:r>
              <a:rPr lang="en-US" sz="2000" dirty="0" smtClean="0"/>
              <a:t> of </a:t>
            </a:r>
            <a:r>
              <a:rPr lang="en-US" sz="2000" dirty="0" err="1" smtClean="0"/>
              <a:t>funcion</a:t>
            </a:r>
            <a:r>
              <a:rPr lang="en-US" sz="2000" dirty="0" smtClean="0"/>
              <a:t> to device matches </a:t>
            </a:r>
            <a:r>
              <a:rPr lang="en-US" sz="2000" dirty="0" err="1" smtClean="0"/>
              <a:t>naional</a:t>
            </a:r>
            <a:r>
              <a:rPr lang="en-US" sz="2000" dirty="0" smtClean="0"/>
              <a:t> interest, not just market </a:t>
            </a:r>
            <a:r>
              <a:rPr lang="en-US" sz="2000" dirty="0" err="1" smtClean="0"/>
              <a:t>potenial</a:t>
            </a:r>
            <a:r>
              <a:rPr lang="en-US" sz="2000" dirty="0" smtClean="0"/>
              <a:t>, then the onus will be on our future adversaries to be as clever and </a:t>
            </a:r>
            <a:r>
              <a:rPr lang="en-US" sz="2000" dirty="0" err="1" smtClean="0"/>
              <a:t>thoughful</a:t>
            </a:r>
            <a:r>
              <a:rPr lang="en-US" sz="2000" dirty="0" smtClean="0"/>
              <a:t> as we can be today. </a:t>
            </a:r>
            <a:endParaRPr lang="en-US" sz="2000" dirty="0"/>
          </a:p>
        </p:txBody>
      </p:sp>
    </p:spTree>
    <p:extLst>
      <p:ext uri="{BB962C8B-B14F-4D97-AF65-F5344CB8AC3E}">
        <p14:creationId xmlns:p14="http://schemas.microsoft.com/office/powerpoint/2010/main" val="18588230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What’s Worse:</a:t>
            </a:r>
            <a:endParaRPr lang="en-US" sz="2000" dirty="0"/>
          </a:p>
          <a:p>
            <a:pPr lvl="1"/>
            <a:r>
              <a:rPr lang="en-US" sz="2000" dirty="0" smtClean="0">
                <a:solidFill>
                  <a:schemeClr val="bg1">
                    <a:lumMod val="50000"/>
                    <a:lumOff val="50000"/>
                  </a:schemeClr>
                </a:solidFill>
              </a:rPr>
              <a:t>US Army Sergeant:</a:t>
            </a:r>
          </a:p>
          <a:p>
            <a:pPr lvl="2"/>
            <a:r>
              <a:rPr lang="en-US" sz="1700" dirty="0" smtClean="0">
                <a:solidFill>
                  <a:schemeClr val="bg1">
                    <a:lumMod val="50000"/>
                    <a:lumOff val="50000"/>
                  </a:schemeClr>
                </a:solidFill>
              </a:rPr>
              <a:t>“We aren’t allowed to use any US mobile devices off base”</a:t>
            </a:r>
          </a:p>
          <a:p>
            <a:pPr lvl="2"/>
            <a:r>
              <a:rPr lang="en-US" sz="1700" dirty="0" smtClean="0">
                <a:solidFill>
                  <a:schemeClr val="bg1">
                    <a:lumMod val="50000"/>
                    <a:lumOff val="50000"/>
                  </a:schemeClr>
                </a:solidFill>
              </a:rPr>
              <a:t>“We would have to buy local devices, or pay a lot to use international lines”</a:t>
            </a:r>
          </a:p>
          <a:p>
            <a:pPr lvl="2"/>
            <a:r>
              <a:rPr lang="en-US" sz="1700" dirty="0" smtClean="0">
                <a:solidFill>
                  <a:schemeClr val="bg1">
                    <a:lumMod val="50000"/>
                    <a:lumOff val="50000"/>
                  </a:schemeClr>
                </a:solidFill>
              </a:rPr>
              <a:t>“We memorize what we need, and we have things called watches, compasses, and maps, SINCGARS, ruggedized laptops in Humvees”</a:t>
            </a:r>
            <a:r>
              <a:rPr lang="en-US" sz="1700" baseline="0" dirty="0" smtClean="0">
                <a:solidFill>
                  <a:schemeClr val="bg1">
                    <a:lumMod val="50000"/>
                    <a:lumOff val="50000"/>
                  </a:schemeClr>
                </a:solidFill>
              </a:rPr>
              <a:t> </a:t>
            </a:r>
          </a:p>
          <a:p>
            <a:pPr lvl="2"/>
            <a:r>
              <a:rPr lang="en-US" sz="1700" dirty="0" smtClean="0">
                <a:solidFill>
                  <a:schemeClr val="bg1">
                    <a:lumMod val="50000"/>
                    <a:lumOff val="50000"/>
                  </a:schemeClr>
                </a:solidFill>
              </a:rPr>
              <a:t>“W</a:t>
            </a:r>
            <a:r>
              <a:rPr lang="en-US" sz="1700" baseline="0" dirty="0" smtClean="0">
                <a:solidFill>
                  <a:schemeClr val="bg1">
                    <a:lumMod val="50000"/>
                    <a:lumOff val="50000"/>
                  </a:schemeClr>
                </a:solidFill>
              </a:rPr>
              <a:t>e shoot mobile</a:t>
            </a:r>
            <a:r>
              <a:rPr lang="en-US" sz="1700" dirty="0" smtClean="0">
                <a:solidFill>
                  <a:schemeClr val="bg1">
                    <a:lumMod val="50000"/>
                    <a:lumOff val="50000"/>
                  </a:schemeClr>
                </a:solidFill>
              </a:rPr>
              <a:t> devices if </a:t>
            </a:r>
            <a:r>
              <a:rPr lang="en-US" sz="1700" baseline="0" dirty="0" smtClean="0">
                <a:solidFill>
                  <a:schemeClr val="bg1">
                    <a:lumMod val="50000"/>
                    <a:lumOff val="50000"/>
                  </a:schemeClr>
                </a:solidFill>
              </a:rPr>
              <a:t>we have to leave them”</a:t>
            </a:r>
            <a:endParaRPr lang="en-US" sz="1700" dirty="0" smtClean="0">
              <a:solidFill>
                <a:schemeClr val="bg1">
                  <a:lumMod val="50000"/>
                  <a:lumOff val="50000"/>
                </a:schemeClr>
              </a:solidFill>
            </a:endParaRPr>
          </a:p>
          <a:p>
            <a:pPr lvl="1"/>
            <a:r>
              <a:rPr lang="en-US" sz="2000" dirty="0" smtClean="0"/>
              <a:t>Problem?</a:t>
            </a:r>
          </a:p>
          <a:p>
            <a:pPr lvl="2"/>
            <a:r>
              <a:rPr lang="en-US" sz="1700" dirty="0" smtClean="0"/>
              <a:t>Of course, well-secured, military-grade mobile IT for C3 is impressive</a:t>
            </a:r>
          </a:p>
          <a:p>
            <a:pPr lvl="2"/>
            <a:r>
              <a:rPr lang="en-US" sz="1700" dirty="0" smtClean="0"/>
              <a:t>If you maintain uninterrupted GPS</a:t>
            </a:r>
          </a:p>
          <a:p>
            <a:pPr lvl="2"/>
            <a:r>
              <a:rPr lang="en-US" sz="1700" dirty="0" smtClean="0"/>
              <a:t>Don’t suffer DOS attacks</a:t>
            </a:r>
          </a:p>
          <a:p>
            <a:pPr lvl="2"/>
            <a:r>
              <a:rPr lang="en-US" sz="1700" dirty="0" smtClean="0"/>
              <a:t>Are generally immune to EW</a:t>
            </a:r>
          </a:p>
          <a:p>
            <a:pPr lvl="2"/>
            <a:r>
              <a:rPr lang="en-US" sz="1700" dirty="0" smtClean="0"/>
              <a:t>Have no insider IT threats</a:t>
            </a:r>
            <a:endParaRPr lang="en-US" sz="2000" dirty="0" smtClean="0"/>
          </a:p>
          <a:p>
            <a:pPr marL="822960" lvl="3" indent="0">
              <a:buNone/>
            </a:pPr>
            <a:endParaRPr lang="en-US" sz="1300" dirty="0" smtClean="0"/>
          </a:p>
        </p:txBody>
      </p:sp>
    </p:spTree>
    <p:extLst>
      <p:ext uri="{BB962C8B-B14F-4D97-AF65-F5344CB8AC3E}">
        <p14:creationId xmlns:p14="http://schemas.microsoft.com/office/powerpoint/2010/main" val="114161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What’s Worse:</a:t>
            </a:r>
            <a:endParaRPr lang="en-US" sz="2000" dirty="0"/>
          </a:p>
          <a:p>
            <a:pPr lvl="1"/>
            <a:r>
              <a:rPr lang="en-US" sz="2000" dirty="0" smtClean="0">
                <a:solidFill>
                  <a:schemeClr val="bg1">
                    <a:lumMod val="50000"/>
                    <a:lumOff val="50000"/>
                  </a:schemeClr>
                </a:solidFill>
              </a:rPr>
              <a:t>US Army Sergeant:</a:t>
            </a:r>
          </a:p>
          <a:p>
            <a:pPr lvl="2"/>
            <a:r>
              <a:rPr lang="en-US" sz="1700" dirty="0" smtClean="0">
                <a:solidFill>
                  <a:schemeClr val="bg1">
                    <a:lumMod val="50000"/>
                    <a:lumOff val="50000"/>
                  </a:schemeClr>
                </a:solidFill>
              </a:rPr>
              <a:t>“We aren’t allowed to use any US mobile devices off base”</a:t>
            </a:r>
          </a:p>
          <a:p>
            <a:pPr lvl="2"/>
            <a:r>
              <a:rPr lang="en-US" sz="1700" dirty="0" smtClean="0">
                <a:solidFill>
                  <a:schemeClr val="bg1">
                    <a:lumMod val="50000"/>
                    <a:lumOff val="50000"/>
                  </a:schemeClr>
                </a:solidFill>
              </a:rPr>
              <a:t>“We would have to buy local devices, or pay a lot to use international lines”</a:t>
            </a:r>
          </a:p>
          <a:p>
            <a:pPr lvl="2"/>
            <a:r>
              <a:rPr lang="en-US" sz="1700" dirty="0" smtClean="0">
                <a:solidFill>
                  <a:schemeClr val="bg1">
                    <a:lumMod val="50000"/>
                    <a:lumOff val="50000"/>
                  </a:schemeClr>
                </a:solidFill>
              </a:rPr>
              <a:t>“We memorize what we need, and we have things called watches, compasses, and maps, SINCGARS, ruggedized laptops in Humvees”</a:t>
            </a:r>
            <a:r>
              <a:rPr lang="en-US" sz="1700" baseline="0" dirty="0" smtClean="0">
                <a:solidFill>
                  <a:schemeClr val="bg1">
                    <a:lumMod val="50000"/>
                    <a:lumOff val="50000"/>
                  </a:schemeClr>
                </a:solidFill>
              </a:rPr>
              <a:t> </a:t>
            </a:r>
          </a:p>
          <a:p>
            <a:pPr lvl="2"/>
            <a:r>
              <a:rPr lang="en-US" sz="1700" dirty="0" smtClean="0">
                <a:solidFill>
                  <a:schemeClr val="bg1">
                    <a:lumMod val="50000"/>
                    <a:lumOff val="50000"/>
                  </a:schemeClr>
                </a:solidFill>
              </a:rPr>
              <a:t>“W</a:t>
            </a:r>
            <a:r>
              <a:rPr lang="en-US" sz="1700" baseline="0" dirty="0" smtClean="0">
                <a:solidFill>
                  <a:schemeClr val="bg1">
                    <a:lumMod val="50000"/>
                    <a:lumOff val="50000"/>
                  </a:schemeClr>
                </a:solidFill>
              </a:rPr>
              <a:t>e shoot mobile</a:t>
            </a:r>
            <a:r>
              <a:rPr lang="en-US" sz="1700" dirty="0" smtClean="0">
                <a:solidFill>
                  <a:schemeClr val="bg1">
                    <a:lumMod val="50000"/>
                    <a:lumOff val="50000"/>
                  </a:schemeClr>
                </a:solidFill>
              </a:rPr>
              <a:t> devices if </a:t>
            </a:r>
            <a:r>
              <a:rPr lang="en-US" sz="1700" baseline="0" dirty="0" smtClean="0">
                <a:solidFill>
                  <a:schemeClr val="bg1">
                    <a:lumMod val="50000"/>
                    <a:lumOff val="50000"/>
                  </a:schemeClr>
                </a:solidFill>
              </a:rPr>
              <a:t>we have to leave them”</a:t>
            </a:r>
            <a:endParaRPr lang="en-US" sz="1700" dirty="0" smtClean="0">
              <a:solidFill>
                <a:schemeClr val="bg1">
                  <a:lumMod val="50000"/>
                  <a:lumOff val="50000"/>
                </a:schemeClr>
              </a:solidFill>
            </a:endParaRPr>
          </a:p>
          <a:p>
            <a:pPr lvl="1"/>
            <a:r>
              <a:rPr lang="en-US" sz="2000" dirty="0" smtClean="0"/>
              <a:t>Problem?</a:t>
            </a:r>
          </a:p>
          <a:p>
            <a:pPr lvl="2"/>
            <a:r>
              <a:rPr lang="en-US" sz="1700" dirty="0" smtClean="0"/>
              <a:t>Mobile is off-grid C3</a:t>
            </a:r>
          </a:p>
          <a:p>
            <a:pPr lvl="2"/>
            <a:r>
              <a:rPr lang="en-US" sz="1700" dirty="0" smtClean="0"/>
              <a:t>Mobile has diverse power possibilities</a:t>
            </a:r>
          </a:p>
          <a:p>
            <a:pPr lvl="2"/>
            <a:r>
              <a:rPr lang="en-US" sz="1700" dirty="0" smtClean="0"/>
              <a:t>Problem is Theoretical:</a:t>
            </a:r>
          </a:p>
          <a:p>
            <a:pPr lvl="3"/>
            <a:r>
              <a:rPr lang="en-US" sz="1400" dirty="0" smtClean="0"/>
              <a:t>Soldiers more likely to complain</a:t>
            </a:r>
            <a:r>
              <a:rPr lang="en-US" sz="1400" baseline="0" dirty="0" smtClean="0"/>
              <a:t> about missing toilet paper  than missing angry birds</a:t>
            </a:r>
            <a:endParaRPr lang="en-US" sz="1700" dirty="0" smtClean="0"/>
          </a:p>
          <a:p>
            <a:pPr marL="822960" lvl="3" indent="0">
              <a:buNone/>
            </a:pPr>
            <a:endParaRPr lang="en-US" sz="13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70654"/>
            <a:ext cx="2538413" cy="253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169" y="1508928"/>
            <a:ext cx="3019425" cy="221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2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 y="1589649"/>
            <a:ext cx="8967893" cy="504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What’s Worse:</a:t>
            </a:r>
          </a:p>
          <a:p>
            <a:pPr lvl="1"/>
            <a:endParaRPr lang="en-US" sz="2000" dirty="0"/>
          </a:p>
          <a:p>
            <a:pPr lvl="1"/>
            <a:r>
              <a:rPr lang="en-US" sz="2000" dirty="0" smtClean="0"/>
              <a:t>Mobile Apps are Just Trojan Horses, Viruses,</a:t>
            </a:r>
            <a:r>
              <a:rPr lang="en-US" sz="2000" baseline="0" dirty="0" smtClean="0"/>
              <a:t> and Crashes waiting to happen</a:t>
            </a:r>
            <a:endParaRPr lang="en-US" sz="2000" dirty="0" smtClean="0"/>
          </a:p>
          <a:p>
            <a:pPr lvl="1"/>
            <a:endParaRPr lang="en-US" sz="2000" dirty="0"/>
          </a:p>
          <a:p>
            <a:pPr lvl="1"/>
            <a:endParaRPr lang="en-US" sz="2000" dirty="0" smtClean="0"/>
          </a:p>
          <a:p>
            <a:pPr marL="411480" lvl="1" indent="0">
              <a:buNone/>
            </a:pPr>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2"/>
            <a:endParaRPr lang="en-US" sz="1700" dirty="0" smtClean="0"/>
          </a:p>
          <a:p>
            <a:pPr lvl="2"/>
            <a:endParaRPr lang="en-US" sz="2000" dirty="0" smtClean="0"/>
          </a:p>
          <a:p>
            <a:pPr marL="822960" lvl="3" indent="0">
              <a:buNone/>
            </a:pPr>
            <a:endParaRPr lang="en-US" sz="1300" dirty="0" smtClean="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209800"/>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634" y="2791529"/>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3810000"/>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898" y="3810161"/>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98" y="3276600"/>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1882" y="2616430"/>
            <a:ext cx="990600" cy="13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2" y="1549629"/>
            <a:ext cx="1189306" cy="158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2418" y="1837232"/>
            <a:ext cx="1919157" cy="143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277256"/>
            <a:ext cx="1919157" cy="143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5077" y="4949623"/>
            <a:ext cx="326979" cy="24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056" y="4949120"/>
            <a:ext cx="326979" cy="24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1924" y="3352800"/>
            <a:ext cx="326980" cy="24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1924" y="4125880"/>
            <a:ext cx="326979" cy="24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43153" y="3788884"/>
            <a:ext cx="244522" cy="32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5078" y="3788884"/>
            <a:ext cx="244522" cy="32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0838" y="3763678"/>
            <a:ext cx="244522" cy="32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878" y="3760377"/>
            <a:ext cx="244522" cy="32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128" y="4079228"/>
            <a:ext cx="1042940" cy="7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8180" y="4767020"/>
            <a:ext cx="1042940" cy="7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3218956"/>
            <a:ext cx="1042940" cy="7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4855" y="4816897"/>
            <a:ext cx="1042940" cy="7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660" y="4567035"/>
            <a:ext cx="1042940" cy="7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7675" y="3384375"/>
            <a:ext cx="388706" cy="29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75360" y="3391010"/>
            <a:ext cx="388706" cy="29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75360" y="4916469"/>
            <a:ext cx="388706" cy="29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46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077"/>
                                        </p:tgtEl>
                                        <p:attrNameLst>
                                          <p:attrName>style.visibility</p:attrName>
                                        </p:attrNameLst>
                                      </p:cBhvr>
                                      <p:to>
                                        <p:strVal val="visible"/>
                                      </p:to>
                                    </p:set>
                                    <p:anim calcmode="lin" valueType="num">
                                      <p:cBhvr additive="base">
                                        <p:cTn id="77" dur="500" fill="hold"/>
                                        <p:tgtEl>
                                          <p:spTgt spid="3077"/>
                                        </p:tgtEl>
                                        <p:attrNameLst>
                                          <p:attrName>ppt_x</p:attrName>
                                        </p:attrNameLst>
                                      </p:cBhvr>
                                      <p:tavLst>
                                        <p:tav tm="0">
                                          <p:val>
                                            <p:strVal val="#ppt_x"/>
                                          </p:val>
                                        </p:tav>
                                        <p:tav tm="100000">
                                          <p:val>
                                            <p:strVal val="#ppt_x"/>
                                          </p:val>
                                        </p:tav>
                                      </p:tavLst>
                                    </p:anim>
                                    <p:anim calcmode="lin" valueType="num">
                                      <p:cBhvr additive="base">
                                        <p:cTn id="7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fill="hold"/>
                                        <p:tgtEl>
                                          <p:spTgt spid="32"/>
                                        </p:tgtEl>
                                        <p:attrNameLst>
                                          <p:attrName>ppt_x</p:attrName>
                                        </p:attrNameLst>
                                      </p:cBhvr>
                                      <p:tavLst>
                                        <p:tav tm="0">
                                          <p:val>
                                            <p:strVal val="#ppt_x"/>
                                          </p:val>
                                        </p:tav>
                                        <p:tav tm="100000">
                                          <p:val>
                                            <p:strVal val="#ppt_x"/>
                                          </p:val>
                                        </p:tav>
                                      </p:tavLst>
                                    </p:anim>
                                    <p:anim calcmode="lin" valueType="num">
                                      <p:cBhvr additive="base">
                                        <p:cTn id="100" dur="500" fill="hold"/>
                                        <p:tgtEl>
                                          <p:spTgt spid="3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078"/>
                                        </p:tgtEl>
                                        <p:attrNameLst>
                                          <p:attrName>style.visibility</p:attrName>
                                        </p:attrNameLst>
                                      </p:cBhvr>
                                      <p:to>
                                        <p:strVal val="visible"/>
                                      </p:to>
                                    </p:set>
                                    <p:anim calcmode="lin" valueType="num">
                                      <p:cBhvr additive="base">
                                        <p:cTn id="111" dur="500" fill="hold"/>
                                        <p:tgtEl>
                                          <p:spTgt spid="3078"/>
                                        </p:tgtEl>
                                        <p:attrNameLst>
                                          <p:attrName>ppt_x</p:attrName>
                                        </p:attrNameLst>
                                      </p:cBhvr>
                                      <p:tavLst>
                                        <p:tav tm="0">
                                          <p:val>
                                            <p:strVal val="#ppt_x"/>
                                          </p:val>
                                        </p:tav>
                                        <p:tav tm="100000">
                                          <p:val>
                                            <p:strVal val="#ppt_x"/>
                                          </p:val>
                                        </p:tav>
                                      </p:tavLst>
                                    </p:anim>
                                    <p:anim calcmode="lin" valueType="num">
                                      <p:cBhvr additive="base">
                                        <p:cTn id="11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endParaRPr lang="en-US" sz="2000" dirty="0"/>
          </a:p>
          <a:p>
            <a:pPr lvl="1"/>
            <a:r>
              <a:rPr lang="en-US" sz="2000" dirty="0" smtClean="0"/>
              <a:t>Why are Mobile Apps So Popular?</a:t>
            </a:r>
            <a:endParaRPr lang="en-US" sz="1700" dirty="0" smtClean="0"/>
          </a:p>
          <a:p>
            <a:pPr lvl="2"/>
            <a:endParaRPr lang="en-US" sz="1700" dirty="0" smtClean="0"/>
          </a:p>
          <a:p>
            <a:pPr lvl="2"/>
            <a:r>
              <a:rPr lang="en-US" sz="2000" dirty="0" smtClean="0"/>
              <a:t>Off-line programming</a:t>
            </a:r>
          </a:p>
          <a:p>
            <a:pPr lvl="2"/>
            <a:r>
              <a:rPr lang="en-US" sz="2000" dirty="0" smtClean="0"/>
              <a:t>Reduced server loads</a:t>
            </a:r>
          </a:p>
          <a:p>
            <a:pPr lvl="2"/>
            <a:r>
              <a:rPr lang="en-US" sz="2000" dirty="0" smtClean="0"/>
              <a:t>Cross-platform presentation</a:t>
            </a:r>
          </a:p>
          <a:p>
            <a:pPr lvl="2"/>
            <a:r>
              <a:rPr lang="en-US" sz="2000" dirty="0" smtClean="0"/>
              <a:t>Programmable camera, GPS</a:t>
            </a:r>
          </a:p>
          <a:p>
            <a:pPr lvl="2"/>
            <a:r>
              <a:rPr lang="en-US" sz="2000" dirty="0" smtClean="0"/>
              <a:t>User-tracking</a:t>
            </a:r>
          </a:p>
          <a:p>
            <a:pPr lvl="2"/>
            <a:r>
              <a:rPr lang="en-US" sz="2000" dirty="0" smtClean="0"/>
              <a:t>Users pay for them</a:t>
            </a:r>
          </a:p>
          <a:p>
            <a:pPr lvl="2"/>
            <a:r>
              <a:rPr lang="en-US" sz="2000" dirty="0" smtClean="0"/>
              <a:t>Users like them</a:t>
            </a:r>
          </a:p>
          <a:p>
            <a:pPr lvl="2"/>
            <a:r>
              <a:rPr lang="en-US" sz="2000" dirty="0" smtClean="0"/>
              <a:t>Logos, not URLs</a:t>
            </a:r>
          </a:p>
          <a:p>
            <a:pPr lvl="2"/>
            <a:endParaRPr lang="en-US" sz="2000" dirty="0" smtClean="0"/>
          </a:p>
          <a:p>
            <a:pPr marL="822960" lvl="3" indent="0">
              <a:buNone/>
            </a:pPr>
            <a:endParaRPr lang="en-US" sz="1300" dirty="0" smtClean="0"/>
          </a:p>
        </p:txBody>
      </p:sp>
    </p:spTree>
    <p:extLst>
      <p:ext uri="{BB962C8B-B14F-4D97-AF65-F5344CB8AC3E}">
        <p14:creationId xmlns:p14="http://schemas.microsoft.com/office/powerpoint/2010/main" val="20473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endParaRPr lang="en-US" sz="2000" dirty="0"/>
          </a:p>
          <a:p>
            <a:pPr lvl="1"/>
            <a:r>
              <a:rPr lang="en-US" sz="2000" dirty="0" smtClean="0"/>
              <a:t>Why are Mobile Apps So Popular?</a:t>
            </a:r>
            <a:endParaRPr lang="en-US" sz="1700" dirty="0" smtClean="0"/>
          </a:p>
          <a:p>
            <a:pPr lvl="2"/>
            <a:endParaRPr lang="en-US" sz="1700" dirty="0" smtClean="0"/>
          </a:p>
          <a:p>
            <a:pPr lvl="2"/>
            <a:r>
              <a:rPr lang="en-US" sz="2000" dirty="0" smtClean="0"/>
              <a:t>Marketing people like them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r>
              <a:rPr lang="en-US" sz="2000" dirty="0"/>
              <a:t>Marketing people like </a:t>
            </a:r>
            <a:r>
              <a:rPr lang="en-US" sz="2000" dirty="0" smtClean="0"/>
              <a:t>them</a:t>
            </a:r>
            <a:r>
              <a:rPr lang="en-US" sz="2000" dirty="0"/>
              <a:t> and they are trendy</a:t>
            </a:r>
          </a:p>
          <a:p>
            <a:pPr lvl="2"/>
            <a:endParaRPr lang="en-US" sz="2000" dirty="0" smtClean="0"/>
          </a:p>
          <a:p>
            <a:pPr marL="822960" lvl="3" indent="0">
              <a:buNone/>
            </a:pPr>
            <a:endParaRPr lang="en-US" sz="13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6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endParaRPr lang="en-US" sz="2000" dirty="0"/>
          </a:p>
          <a:p>
            <a:pPr lvl="1"/>
            <a:r>
              <a:rPr lang="en-US" sz="2000" dirty="0" smtClean="0"/>
              <a:t>Why are Mobile Apps So Popular?</a:t>
            </a:r>
            <a:endParaRPr lang="en-US" sz="1700" dirty="0" smtClean="0"/>
          </a:p>
          <a:p>
            <a:pPr lvl="2"/>
            <a:endParaRPr lang="en-US" sz="1700" dirty="0" smtClean="0"/>
          </a:p>
          <a:p>
            <a:pPr lvl="2"/>
            <a:endParaRPr lang="en-US" sz="2000" dirty="0" smtClean="0"/>
          </a:p>
          <a:p>
            <a:pPr marL="822960" lvl="3" indent="0">
              <a:buNone/>
            </a:pPr>
            <a:endParaRPr lang="en-US" sz="13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6969"/>
            <a:ext cx="7162800" cy="40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307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endParaRPr lang="en-US" sz="2000" dirty="0"/>
          </a:p>
          <a:p>
            <a:pPr lvl="1"/>
            <a:r>
              <a:rPr lang="en-US" sz="2000" dirty="0" smtClean="0"/>
              <a:t>Why are Mobile Apps So Popular?</a:t>
            </a:r>
            <a:endParaRPr lang="en-US" sz="1700" dirty="0" smtClean="0"/>
          </a:p>
          <a:p>
            <a:pPr lvl="2"/>
            <a:endParaRPr lang="en-US" sz="1700" dirty="0" smtClean="0"/>
          </a:p>
          <a:p>
            <a:pPr lvl="2"/>
            <a:r>
              <a:rPr lang="en-US" sz="2000" dirty="0" smtClean="0"/>
              <a:t>Excellent Search Function</a:t>
            </a:r>
          </a:p>
          <a:p>
            <a:pPr lvl="3"/>
            <a:r>
              <a:rPr lang="en-US" sz="1600" dirty="0" smtClean="0"/>
              <a:t>Just like the main web site</a:t>
            </a:r>
          </a:p>
          <a:p>
            <a:pPr lvl="2"/>
            <a:r>
              <a:rPr lang="en-US" sz="2000" dirty="0" smtClean="0"/>
              <a:t>Sorting by Best Match/Lowest/Highest Price</a:t>
            </a:r>
          </a:p>
          <a:p>
            <a:pPr lvl="3"/>
            <a:r>
              <a:rPr lang="en-US" sz="1600" dirty="0" smtClean="0"/>
              <a:t>Just like the main web site</a:t>
            </a:r>
          </a:p>
          <a:p>
            <a:pPr lvl="2"/>
            <a:r>
              <a:rPr lang="en-US" sz="2000" dirty="0" err="1" smtClean="0"/>
              <a:t>Paypal</a:t>
            </a:r>
            <a:endParaRPr lang="en-US" sz="2000" dirty="0" smtClean="0"/>
          </a:p>
          <a:p>
            <a:pPr lvl="3"/>
            <a:r>
              <a:rPr lang="en-US" sz="1600" dirty="0" smtClean="0"/>
              <a:t>Just like the main web site</a:t>
            </a:r>
          </a:p>
          <a:p>
            <a:pPr lvl="2"/>
            <a:r>
              <a:rPr lang="en-US" sz="2000" dirty="0" smtClean="0"/>
              <a:t>Big calls-to-action</a:t>
            </a:r>
          </a:p>
          <a:p>
            <a:pPr lvl="3"/>
            <a:r>
              <a:rPr lang="en-US" sz="1600" dirty="0" smtClean="0"/>
              <a:t>Also known as big buttons</a:t>
            </a:r>
          </a:p>
          <a:p>
            <a:pPr lvl="2"/>
            <a:r>
              <a:rPr lang="en-US" sz="2000" dirty="0" smtClean="0"/>
              <a:t>Barcode scanner</a:t>
            </a:r>
          </a:p>
          <a:p>
            <a:pPr marL="822960" lvl="3" indent="0">
              <a:buNone/>
            </a:pPr>
            <a:endParaRPr lang="en-US" sz="1300"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825938"/>
            <a:ext cx="1082034" cy="61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3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Ubiquitous Access DOES NOT EQUAL Ubiquitous Ability:</a:t>
            </a:r>
          </a:p>
          <a:p>
            <a:pPr lvl="1"/>
            <a:endParaRPr lang="en-US" sz="2000" dirty="0"/>
          </a:p>
          <a:p>
            <a:pPr lvl="1"/>
            <a:r>
              <a:rPr lang="en-US" sz="2000" dirty="0" smtClean="0"/>
              <a:t>A Recent Set of Disappointments</a:t>
            </a:r>
            <a:endParaRPr lang="en-US" sz="1700" dirty="0" smtClean="0"/>
          </a:p>
          <a:p>
            <a:pPr lvl="2"/>
            <a:r>
              <a:rPr lang="en-US" sz="1700" dirty="0" smtClean="0"/>
              <a:t>Drove to Cleveland via Chicago with smartphone and netbook</a:t>
            </a:r>
          </a:p>
          <a:p>
            <a:pPr lvl="2"/>
            <a:r>
              <a:rPr lang="en-US" sz="1700" dirty="0" smtClean="0"/>
              <a:t>Left the wireless-only </a:t>
            </a:r>
            <a:r>
              <a:rPr lang="en-US" sz="1700" dirty="0" err="1" smtClean="0"/>
              <a:t>iPad</a:t>
            </a:r>
            <a:endParaRPr lang="en-US" sz="1700" dirty="0" smtClean="0"/>
          </a:p>
          <a:p>
            <a:pPr lvl="2"/>
            <a:r>
              <a:rPr lang="en-US" sz="1700" dirty="0" smtClean="0"/>
              <a:t>Would have two 3G </a:t>
            </a:r>
            <a:r>
              <a:rPr lang="en-US" sz="1700" dirty="0" err="1" smtClean="0"/>
              <a:t>iPads</a:t>
            </a:r>
            <a:r>
              <a:rPr lang="en-US" sz="1700" dirty="0" smtClean="0"/>
              <a:t> in Chicago</a:t>
            </a:r>
            <a:br>
              <a:rPr lang="en-US" sz="1700" dirty="0" smtClean="0"/>
            </a:br>
            <a:endParaRPr lang="en-US" sz="1700" dirty="0" smtClean="0"/>
          </a:p>
          <a:p>
            <a:pPr lvl="2"/>
            <a:r>
              <a:rPr lang="en-US" sz="1700" dirty="0" smtClean="0"/>
              <a:t>Could read student .</a:t>
            </a:r>
            <a:r>
              <a:rPr lang="en-US" sz="1700" dirty="0" err="1" smtClean="0"/>
              <a:t>docx</a:t>
            </a:r>
            <a:r>
              <a:rPr lang="en-US" sz="1700" dirty="0" smtClean="0"/>
              <a:t> but not mark it up</a:t>
            </a:r>
          </a:p>
          <a:p>
            <a:pPr lvl="2"/>
            <a:r>
              <a:rPr lang="en-US" sz="1700" dirty="0" smtClean="0"/>
              <a:t>McDonald’s wireless down</a:t>
            </a:r>
          </a:p>
          <a:p>
            <a:pPr lvl="2"/>
            <a:r>
              <a:rPr lang="en-US" sz="1700" dirty="0" smtClean="0"/>
              <a:t>In-laws’ wireless locked up</a:t>
            </a:r>
          </a:p>
          <a:p>
            <a:pPr lvl="2"/>
            <a:r>
              <a:rPr lang="en-US" sz="1700" dirty="0" err="1" smtClean="0"/>
              <a:t>iPad</a:t>
            </a:r>
            <a:r>
              <a:rPr lang="en-US" sz="1700" dirty="0" smtClean="0"/>
              <a:t> browser would not work with online course site bb.uis.edu</a:t>
            </a:r>
          </a:p>
          <a:p>
            <a:pPr lvl="2"/>
            <a:r>
              <a:rPr lang="en-US" sz="1700" dirty="0" err="1" smtClean="0"/>
              <a:t>iPad</a:t>
            </a:r>
            <a:r>
              <a:rPr lang="en-US" sz="1700" dirty="0" smtClean="0"/>
              <a:t> browser filled out forms poorly</a:t>
            </a:r>
          </a:p>
          <a:p>
            <a:pPr lvl="2"/>
            <a:endParaRPr lang="en-US" sz="1700" dirty="0"/>
          </a:p>
          <a:p>
            <a:pPr lvl="2"/>
            <a:r>
              <a:rPr lang="en-US" sz="1700" dirty="0" smtClean="0"/>
              <a:t>Verizon limited bandwidth on streaming data</a:t>
            </a:r>
          </a:p>
          <a:p>
            <a:pPr lvl="2"/>
            <a:r>
              <a:rPr lang="en-US" sz="1700" i="1" dirty="0" smtClean="0"/>
              <a:t>I had a 12v USB charger!</a:t>
            </a:r>
          </a:p>
          <a:p>
            <a:pPr lvl="2"/>
            <a:endParaRPr lang="en-US" sz="2000" dirty="0" smtClean="0"/>
          </a:p>
          <a:p>
            <a:pPr marL="822960" lvl="3" indent="0">
              <a:buNone/>
            </a:pPr>
            <a:endParaRPr lang="en-US" sz="13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BAD:  </a:t>
            </a:r>
            <a:r>
              <a:rPr lang="en-US" dirty="0" smtClean="0"/>
              <a:t>Mobile </a:t>
            </a:r>
            <a:r>
              <a:rPr lang="en-US" dirty="0" smtClean="0"/>
              <a:t>Fragility</a:t>
            </a:r>
            <a:endParaRPr lang="en-US" dirty="0"/>
          </a:p>
        </p:txBody>
      </p:sp>
      <p:sp>
        <p:nvSpPr>
          <p:cNvPr id="3" name="Content Placeholder 2"/>
          <p:cNvSpPr>
            <a:spLocks noGrp="1"/>
          </p:cNvSpPr>
          <p:nvPr>
            <p:ph idx="1"/>
          </p:nvPr>
        </p:nvSpPr>
        <p:spPr/>
        <p:txBody>
          <a:bodyPr>
            <a:noAutofit/>
          </a:bodyPr>
          <a:lstStyle/>
          <a:p>
            <a:pPr lvl="1"/>
            <a:r>
              <a:rPr lang="en-US" sz="2000" dirty="0" smtClean="0"/>
              <a:t>Ubiquitous Access DOES NOT EQUAL Ubiquitous Correctness:</a:t>
            </a:r>
          </a:p>
          <a:p>
            <a:pPr lvl="1"/>
            <a:endParaRPr lang="en-US" sz="2000" dirty="0"/>
          </a:p>
          <a:p>
            <a:pPr lvl="1"/>
            <a:r>
              <a:rPr lang="en-US" sz="2000" dirty="0" smtClean="0"/>
              <a:t>A Really Embarrassing AJAX/FB Fail</a:t>
            </a:r>
          </a:p>
          <a:p>
            <a:pPr lvl="2"/>
            <a:r>
              <a:rPr lang="en-US" sz="1600" dirty="0" smtClean="0"/>
              <a:t>Facebook Messaging</a:t>
            </a:r>
            <a:endParaRPr lang="en-US" sz="1600" dirty="0"/>
          </a:p>
          <a:p>
            <a:pPr lvl="2"/>
            <a:r>
              <a:rPr lang="en-US" sz="1600" dirty="0"/>
              <a:t>Ajax processes an incoming message while I am </a:t>
            </a:r>
            <a:r>
              <a:rPr lang="en-US" sz="1600" dirty="0" smtClean="0"/>
              <a:t/>
            </a:r>
            <a:br>
              <a:rPr lang="en-US" sz="1600" dirty="0" smtClean="0"/>
            </a:br>
            <a:r>
              <a:rPr lang="en-US" sz="1600" dirty="0" smtClean="0"/>
              <a:t>composing “too-friendly” message</a:t>
            </a:r>
          </a:p>
          <a:p>
            <a:pPr lvl="2"/>
            <a:r>
              <a:rPr lang="en-US" sz="1600" dirty="0" err="1" smtClean="0"/>
              <a:t>Javascript</a:t>
            </a:r>
            <a:r>
              <a:rPr lang="en-US" sz="1600" dirty="0" smtClean="0"/>
              <a:t> changes local storage of return addresses</a:t>
            </a:r>
          </a:p>
          <a:p>
            <a:pPr lvl="2"/>
            <a:r>
              <a:rPr lang="en-US" sz="1600" dirty="0" smtClean="0"/>
              <a:t>Facebook sends message to wrong person</a:t>
            </a:r>
            <a:endParaRPr lang="en-US" sz="1600" dirty="0" smtClean="0">
              <a:solidFill>
                <a:schemeClr val="bg1">
                  <a:lumMod val="50000"/>
                  <a:lumOff val="50000"/>
                </a:schemeClr>
              </a:solidFill>
            </a:endParaRPr>
          </a:p>
          <a:p>
            <a:pPr lvl="2"/>
            <a:r>
              <a:rPr lang="en-US" sz="1600" dirty="0" smtClean="0"/>
              <a:t>To:  High school classmate, former Miss Hawaii/Miss USA 4</a:t>
            </a:r>
            <a:r>
              <a:rPr lang="en-US" sz="1600" baseline="30000" dirty="0" smtClean="0"/>
              <a:t>th</a:t>
            </a:r>
            <a:r>
              <a:rPr lang="en-US" sz="1600" dirty="0" smtClean="0"/>
              <a:t>-RunnerUp</a:t>
            </a:r>
          </a:p>
          <a:p>
            <a:pPr lvl="2"/>
            <a:r>
              <a:rPr lang="en-US" sz="1600" dirty="0" smtClean="0"/>
              <a:t>I immediately send email apologizing</a:t>
            </a:r>
          </a:p>
          <a:p>
            <a:pPr lvl="2"/>
            <a:r>
              <a:rPr lang="en-US" sz="1600" dirty="0" smtClean="0"/>
              <a:t>Facebook sends apology to wrong person</a:t>
            </a:r>
          </a:p>
          <a:p>
            <a:pPr lvl="2"/>
            <a:endParaRPr lang="en-US" sz="1600" dirty="0" smtClean="0"/>
          </a:p>
          <a:p>
            <a:pPr lvl="1"/>
            <a:r>
              <a:rPr lang="en-US" sz="1900" dirty="0" smtClean="0"/>
              <a:t>This is not even malware or hack</a:t>
            </a:r>
          </a:p>
          <a:p>
            <a:pPr lvl="2"/>
            <a:r>
              <a:rPr lang="en-US" sz="1600" dirty="0" smtClean="0"/>
              <a:t>Just life on a smartphone</a:t>
            </a:r>
          </a:p>
          <a:p>
            <a:pPr lvl="2"/>
            <a:r>
              <a:rPr lang="en-US" sz="1600" dirty="0" smtClean="0"/>
              <a:t>When it is not ghost dialing or rebooting or making me use </a:t>
            </a:r>
            <a:r>
              <a:rPr lang="en-US" sz="1600" dirty="0" err="1" smtClean="0"/>
              <a:t>bing</a:t>
            </a:r>
            <a:endParaRPr lang="en-US" sz="1600" dirty="0" smtClean="0"/>
          </a:p>
          <a:p>
            <a:pPr lvl="2"/>
            <a:r>
              <a:rPr lang="en-US" sz="1600" dirty="0" smtClean="0"/>
              <a:t>Not the platform for mobile C3 in .mil, .</a:t>
            </a:r>
            <a:r>
              <a:rPr lang="en-US" sz="1600" dirty="0" err="1" smtClean="0"/>
              <a:t>gov</a:t>
            </a:r>
            <a:r>
              <a:rPr lang="en-US" sz="1600" dirty="0" smtClean="0"/>
              <a:t>, or .com </a:t>
            </a:r>
          </a:p>
          <a:p>
            <a:pPr marL="630936" lvl="2" indent="0">
              <a:buNone/>
            </a:pPr>
            <a:endParaRPr lang="en-US" sz="20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634" y="5349240"/>
            <a:ext cx="23812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2159" y="2357510"/>
            <a:ext cx="1600200" cy="161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08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a:t>
            </a:r>
            <a:r>
              <a:rPr lang="en-US" dirty="0" err="1" smtClean="0"/>
              <a:t>Misplcement</a:t>
            </a:r>
            <a:endParaRPr lang="en-US" sz="4400" dirty="0"/>
          </a:p>
        </p:txBody>
      </p:sp>
      <p:sp>
        <p:nvSpPr>
          <p:cNvPr id="3" name="Text Placeholder 2"/>
          <p:cNvSpPr>
            <a:spLocks noGrp="1"/>
          </p:cNvSpPr>
          <p:nvPr>
            <p:ph type="body" idx="1"/>
          </p:nvPr>
        </p:nvSpPr>
        <p:spPr/>
        <p:txBody>
          <a:bodyPr>
            <a:normAutofit/>
          </a:bodyPr>
          <a:lstStyle/>
          <a:p>
            <a:r>
              <a:rPr lang="en-US" dirty="0" smtClean="0"/>
              <a:t>How To Win a </a:t>
            </a:r>
            <a:r>
              <a:rPr lang="en-US" dirty="0" err="1" smtClean="0"/>
              <a:t>Cyberbattle</a:t>
            </a:r>
            <a:endParaRPr lang="en-US" dirty="0"/>
          </a:p>
        </p:txBody>
      </p:sp>
    </p:spTree>
    <p:extLst>
      <p:ext uri="{BB962C8B-B14F-4D97-AF65-F5344CB8AC3E}">
        <p14:creationId xmlns:p14="http://schemas.microsoft.com/office/powerpoint/2010/main" val="731854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5486400"/>
          </a:xfrm>
        </p:spPr>
        <p:txBody>
          <a:bodyPr>
            <a:noAutofit/>
          </a:bodyPr>
          <a:lstStyle/>
          <a:p>
            <a:endParaRPr lang="en-US" sz="3200" dirty="0"/>
          </a:p>
        </p:txBody>
      </p:sp>
      <p:pic>
        <p:nvPicPr>
          <p:cNvPr id="3" name="Picture 2" descr="http://www.marketoracle.co.uk/images/good-bad-ug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62000"/>
            <a:ext cx="347662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990600"/>
            <a:ext cx="5583388" cy="523220"/>
          </a:xfrm>
          <a:prstGeom prst="rect">
            <a:avLst/>
          </a:prstGeom>
          <a:noFill/>
        </p:spPr>
        <p:txBody>
          <a:bodyPr wrap="non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Diversity/Diversification</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1800518" y="4876800"/>
            <a:ext cx="2613215" cy="769441"/>
          </a:xfrm>
          <a:prstGeom prst="rect">
            <a:avLst/>
          </a:prstGeom>
          <a:noFill/>
        </p:spPr>
        <p:txBody>
          <a:bodyPr wrap="none" lIns="91440" tIns="45720" rIns="91440" bIns="45720">
            <a:spAutoFit/>
          </a:bodyPr>
          <a:lstStyle/>
          <a:p>
            <a:pPr algn="ct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Fragility</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Rectangle 5"/>
          <p:cNvSpPr/>
          <p:nvPr/>
        </p:nvSpPr>
        <p:spPr>
          <a:xfrm>
            <a:off x="542961" y="2819400"/>
            <a:ext cx="512832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Misplacement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437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UGLY: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2000" dirty="0" smtClean="0"/>
              <a:t>Once upon a time, the CEO I was consulting with lost his iPhone</a:t>
            </a:r>
          </a:p>
          <a:p>
            <a:pPr lvl="2"/>
            <a:r>
              <a:rPr lang="en-US" sz="1700" dirty="0" smtClean="0"/>
              <a:t>End of Story</a:t>
            </a:r>
          </a:p>
          <a:p>
            <a:pPr lvl="2"/>
            <a:endParaRPr lang="en-US" sz="1700" dirty="0"/>
          </a:p>
          <a:p>
            <a:pPr lvl="1"/>
            <a:endParaRPr lang="en-US" sz="20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57800"/>
            <a:ext cx="30956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31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UGLY: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2000" dirty="0" smtClean="0"/>
              <a:t>Misplacement is not just physical loss of device</a:t>
            </a:r>
          </a:p>
          <a:p>
            <a:pPr lvl="1"/>
            <a:endParaRPr lang="en-US" sz="2000" dirty="0"/>
          </a:p>
          <a:p>
            <a:pPr lvl="1"/>
            <a:r>
              <a:rPr lang="en-US" sz="2000" dirty="0" smtClean="0"/>
              <a:t>Misplacement of unsecured wireless access points</a:t>
            </a:r>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smtClean="0"/>
          </a:p>
          <a:p>
            <a:pPr lvl="1"/>
            <a:r>
              <a:rPr lang="en-US" sz="2000" dirty="0" smtClean="0"/>
              <a:t>Misplacement of data &amp; programming</a:t>
            </a:r>
          </a:p>
          <a:p>
            <a:pPr lvl="1"/>
            <a:r>
              <a:rPr lang="en-US" sz="2000" dirty="0" smtClean="0"/>
              <a:t>Misplacement of authority</a:t>
            </a:r>
          </a:p>
          <a:p>
            <a:pPr lvl="1"/>
            <a:r>
              <a:rPr lang="en-US" sz="2000" dirty="0" smtClean="0"/>
              <a:t>Misplacement of controls</a:t>
            </a:r>
          </a:p>
          <a:p>
            <a:pPr lvl="1"/>
            <a:endParaRPr lang="en-US" sz="2000" dirty="0"/>
          </a:p>
          <a:p>
            <a:pPr lvl="1"/>
            <a:endParaRPr lang="en-US" sz="1700" dirty="0" smtClean="0"/>
          </a:p>
          <a:p>
            <a:pPr lvl="2"/>
            <a:endParaRPr lang="en-US" sz="1700" dirty="0"/>
          </a:p>
          <a:p>
            <a:pPr lvl="1"/>
            <a:endParaRPr lang="en-US" sz="20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57800"/>
            <a:ext cx="30956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7571" y="2971800"/>
            <a:ext cx="805342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rPr>
              <a:t>Convenience is not</a:t>
            </a:r>
            <a:br>
              <a:rPr lang="en-US" sz="3200" b="1" cap="none" spc="0" dirty="0" smtClean="0">
                <a:ln w="50800"/>
                <a:solidFill>
                  <a:schemeClr val="bg1">
                    <a:shade val="50000"/>
                  </a:schemeClr>
                </a:solidFill>
                <a:effectLst/>
              </a:rPr>
            </a:br>
            <a:r>
              <a:rPr lang="en-US" sz="3200" b="1" cap="none" spc="0" dirty="0" smtClean="0">
                <a:ln w="50800"/>
                <a:solidFill>
                  <a:schemeClr val="bg1">
                    <a:shade val="50000"/>
                  </a:schemeClr>
                </a:solidFill>
                <a:effectLst/>
              </a:rPr>
              <a:t>sufficient reason</a:t>
            </a:r>
            <a:br>
              <a:rPr lang="en-US" sz="3200" b="1" cap="none" spc="0" dirty="0" smtClean="0">
                <a:ln w="50800"/>
                <a:solidFill>
                  <a:schemeClr val="bg1">
                    <a:shade val="50000"/>
                  </a:schemeClr>
                </a:solidFill>
                <a:effectLst/>
              </a:rPr>
            </a:br>
            <a:r>
              <a:rPr lang="en-US" sz="3200" b="1" cap="none" spc="0" dirty="0" smtClean="0">
                <a:ln w="50800"/>
                <a:solidFill>
                  <a:schemeClr val="bg1">
                    <a:shade val="50000"/>
                  </a:schemeClr>
                </a:solidFill>
                <a:effectLst/>
              </a:rPr>
              <a:t>to move C3 functions to mobile devices</a:t>
            </a:r>
          </a:p>
        </p:txBody>
      </p:sp>
    </p:spTree>
    <p:extLst>
      <p:ext uri="{BB962C8B-B14F-4D97-AF65-F5344CB8AC3E}">
        <p14:creationId xmlns:p14="http://schemas.microsoft.com/office/powerpoint/2010/main" val="37114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arn(inVertical)">
                                      <p:cBhvr>
                                        <p:cTn id="7" dur="500"/>
                                        <p:tgtEl>
                                          <p:spTgt spid="3">
                                            <p:txEl>
                                              <p:pRg st="9" end="9"/>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barn(inVertical)">
                                      <p:cBhvr>
                                        <p:cTn id="10" dur="500"/>
                                        <p:tgtEl>
                                          <p:spTgt spid="3">
                                            <p:txEl>
                                              <p:pRg st="10" end="1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barn(inVertical)">
                                      <p:cBhvr>
                                        <p:cTn id="13" dur="500"/>
                                        <p:tgtEl>
                                          <p:spTgt spid="3">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UGLY: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2000" dirty="0" smtClean="0"/>
              <a:t>For example,  I would not do (nor depend on)</a:t>
            </a:r>
          </a:p>
          <a:p>
            <a:pPr lvl="2"/>
            <a:r>
              <a:rPr lang="en-US" sz="1700" dirty="0"/>
              <a:t>R</a:t>
            </a:r>
            <a:r>
              <a:rPr lang="en-US" sz="1700" dirty="0" smtClean="0"/>
              <a:t>egional electrical grid control </a:t>
            </a:r>
          </a:p>
          <a:p>
            <a:pPr lvl="2"/>
            <a:r>
              <a:rPr lang="en-US" sz="1700" dirty="0"/>
              <a:t>F</a:t>
            </a:r>
            <a:r>
              <a:rPr lang="en-US" sz="1700" dirty="0" smtClean="0"/>
              <a:t>rom a device that can be lost, stolen, hacked, sniffed, spoofed, blocked, be out of range, or out of power</a:t>
            </a:r>
            <a:endParaRPr lang="en-US" sz="1700" dirty="0" smtClean="0"/>
          </a:p>
          <a:p>
            <a:pPr lvl="1"/>
            <a:endParaRPr lang="en-US" sz="2000" dirty="0"/>
          </a:p>
          <a:p>
            <a:pPr lvl="1"/>
            <a:endParaRPr lang="en-US" sz="1700" dirty="0" smtClean="0"/>
          </a:p>
          <a:p>
            <a:pPr lvl="2"/>
            <a:endParaRPr lang="en-US" sz="1700" dirty="0"/>
          </a:p>
          <a:p>
            <a:pPr lvl="1"/>
            <a:endParaRPr lang="en-US" sz="20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57800"/>
            <a:ext cx="30956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7571" y="2971800"/>
            <a:ext cx="805342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cap="none" spc="0" dirty="0" smtClean="0">
                <a:ln w="50800"/>
                <a:solidFill>
                  <a:schemeClr val="bg1">
                    <a:shade val="50000"/>
                  </a:schemeClr>
                </a:solidFill>
                <a:effectLst/>
              </a:rPr>
              <a:t>Convenience is not</a:t>
            </a:r>
            <a:br>
              <a:rPr lang="en-US" sz="3200" b="1" cap="none" spc="0" dirty="0" smtClean="0">
                <a:ln w="50800"/>
                <a:solidFill>
                  <a:schemeClr val="bg1">
                    <a:shade val="50000"/>
                  </a:schemeClr>
                </a:solidFill>
                <a:effectLst/>
              </a:rPr>
            </a:br>
            <a:r>
              <a:rPr lang="en-US" sz="3200" b="1" cap="none" spc="0" dirty="0" smtClean="0">
                <a:ln w="50800"/>
                <a:solidFill>
                  <a:schemeClr val="bg1">
                    <a:shade val="50000"/>
                  </a:schemeClr>
                </a:solidFill>
                <a:effectLst/>
              </a:rPr>
              <a:t>sufficient reason</a:t>
            </a:r>
            <a:br>
              <a:rPr lang="en-US" sz="3200" b="1" cap="none" spc="0" dirty="0" smtClean="0">
                <a:ln w="50800"/>
                <a:solidFill>
                  <a:schemeClr val="bg1">
                    <a:shade val="50000"/>
                  </a:schemeClr>
                </a:solidFill>
                <a:effectLst/>
              </a:rPr>
            </a:br>
            <a:r>
              <a:rPr lang="en-US" sz="3200" b="1" cap="none" spc="0" dirty="0" smtClean="0">
                <a:ln w="50800"/>
                <a:solidFill>
                  <a:schemeClr val="bg1">
                    <a:shade val="50000"/>
                  </a:schemeClr>
                </a:solidFill>
                <a:effectLst/>
              </a:rPr>
              <a:t>to move C3 functions to mobile devices</a:t>
            </a:r>
          </a:p>
        </p:txBody>
      </p:sp>
    </p:spTree>
    <p:extLst>
      <p:ext uri="{BB962C8B-B14F-4D97-AF65-F5344CB8AC3E}">
        <p14:creationId xmlns:p14="http://schemas.microsoft.com/office/powerpoint/2010/main" val="95422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UGLY: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2000" dirty="0" smtClean="0"/>
              <a:t>But </a:t>
            </a:r>
            <a:r>
              <a:rPr lang="en-US" sz="2000" dirty="0" err="1" smtClean="0"/>
              <a:t>cyberwar</a:t>
            </a:r>
            <a:r>
              <a:rPr lang="en-US" sz="2000" dirty="0" smtClean="0"/>
              <a:t> is about offense, too</a:t>
            </a:r>
          </a:p>
          <a:p>
            <a:pPr lvl="1"/>
            <a:r>
              <a:rPr lang="en-US" sz="2000" dirty="0" smtClean="0"/>
              <a:t>You want your adversaries to have exploits</a:t>
            </a:r>
          </a:p>
          <a:p>
            <a:pPr lvl="1"/>
            <a:r>
              <a:rPr lang="en-US" sz="2000" dirty="0" smtClean="0"/>
              <a:t>You want an IT ecosystem that is not perfectly secured</a:t>
            </a:r>
          </a:p>
          <a:p>
            <a:pPr lvl="1"/>
            <a:r>
              <a:rPr lang="en-US" sz="2000" dirty="0" smtClean="0"/>
              <a:t>Especially if it is to your advantage</a:t>
            </a:r>
            <a:endParaRPr lang="en-US" sz="1600" dirty="0" smtClean="0"/>
          </a:p>
          <a:p>
            <a:pPr lvl="2"/>
            <a:r>
              <a:rPr lang="en-US" sz="1600" dirty="0" smtClean="0"/>
              <a:t>We should place our resources well</a:t>
            </a:r>
          </a:p>
          <a:p>
            <a:pPr lvl="2"/>
            <a:r>
              <a:rPr lang="en-US" sz="1600" dirty="0" smtClean="0"/>
              <a:t>Overseas over-reliance on mobile tech, or under-use, is their problem</a:t>
            </a:r>
          </a:p>
          <a:p>
            <a:pPr lvl="2"/>
            <a:r>
              <a:rPr lang="en-US" sz="1600" dirty="0" smtClean="0"/>
              <a:t>Lots of potential adversaries depend on mobile IT, lacking fixed networks</a:t>
            </a:r>
          </a:p>
          <a:p>
            <a:pPr lvl="2"/>
            <a:r>
              <a:rPr lang="en-US" sz="1600" dirty="0" smtClean="0"/>
              <a:t>Lots of potential adversaries cannot diversify as well</a:t>
            </a:r>
          </a:p>
          <a:p>
            <a:pPr lvl="2"/>
            <a:endParaRPr lang="en-US" sz="1600" dirty="0"/>
          </a:p>
          <a:p>
            <a:pPr lvl="1"/>
            <a:endParaRPr lang="en-US" sz="1900" dirty="0" smtClean="0"/>
          </a:p>
          <a:p>
            <a:pPr lvl="2"/>
            <a:endParaRPr lang="en-US" sz="1700" dirty="0"/>
          </a:p>
          <a:p>
            <a:pPr lvl="1"/>
            <a:endParaRPr lang="en-US" sz="20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257800"/>
            <a:ext cx="30956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19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GOOD: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2000" dirty="0" smtClean="0"/>
              <a:t>But </a:t>
            </a:r>
            <a:r>
              <a:rPr lang="en-US" sz="2000" dirty="0" err="1" smtClean="0"/>
              <a:t>cyberwar</a:t>
            </a:r>
            <a:r>
              <a:rPr lang="en-US" sz="2000" dirty="0" smtClean="0"/>
              <a:t> is about offense, too</a:t>
            </a:r>
          </a:p>
          <a:p>
            <a:pPr lvl="1"/>
            <a:r>
              <a:rPr lang="en-US" sz="2000" dirty="0" smtClean="0"/>
              <a:t>You want your adversaries to have exploits</a:t>
            </a:r>
          </a:p>
          <a:p>
            <a:pPr lvl="1"/>
            <a:r>
              <a:rPr lang="en-US" sz="2000" dirty="0" smtClean="0"/>
              <a:t>You want an IT ecosystem that is not perfectly secured</a:t>
            </a:r>
          </a:p>
          <a:p>
            <a:pPr lvl="1"/>
            <a:r>
              <a:rPr lang="en-US" sz="2000" dirty="0" smtClean="0"/>
              <a:t>Especially if it is to your advantage</a:t>
            </a:r>
            <a:endParaRPr lang="en-US" sz="1600" dirty="0" smtClean="0"/>
          </a:p>
          <a:p>
            <a:pPr lvl="2"/>
            <a:r>
              <a:rPr lang="en-US" sz="1600" dirty="0" smtClean="0"/>
              <a:t>We should place our resources well</a:t>
            </a:r>
          </a:p>
          <a:p>
            <a:pPr lvl="2"/>
            <a:r>
              <a:rPr lang="en-US" sz="1600" dirty="0" smtClean="0"/>
              <a:t>Overseas over-reliance on mobile, or under-use, is their problem</a:t>
            </a:r>
          </a:p>
          <a:p>
            <a:pPr lvl="2"/>
            <a:r>
              <a:rPr lang="en-US" sz="1600" dirty="0" smtClean="0"/>
              <a:t>Lots of potential adversaries depend on mobile IT, lacking fixed networks</a:t>
            </a:r>
          </a:p>
          <a:p>
            <a:pPr lvl="2"/>
            <a:r>
              <a:rPr lang="en-US" sz="1600" dirty="0" smtClean="0"/>
              <a:t>Lots of potential adversaries cannot diversify as well</a:t>
            </a:r>
          </a:p>
          <a:p>
            <a:pPr lvl="2"/>
            <a:endParaRPr lang="en-US" sz="1600" dirty="0" smtClean="0"/>
          </a:p>
          <a:p>
            <a:pPr lvl="1"/>
            <a:r>
              <a:rPr lang="en-US" sz="1900" dirty="0" smtClean="0"/>
              <a:t>I DO NOT advocate mobile security; let it be UGLY</a:t>
            </a:r>
          </a:p>
          <a:p>
            <a:pPr lvl="2"/>
            <a:endParaRPr lang="en-US" sz="1600" dirty="0" smtClean="0"/>
          </a:p>
          <a:p>
            <a:pPr lvl="1"/>
            <a:r>
              <a:rPr lang="en-US" sz="1900" dirty="0" smtClean="0"/>
              <a:t>I ASK, what can you do to</a:t>
            </a:r>
            <a:br>
              <a:rPr lang="en-US" sz="1900" dirty="0" smtClean="0"/>
            </a:br>
            <a:r>
              <a:rPr lang="en-US" sz="1900" dirty="0" smtClean="0"/>
              <a:t>manage your critical mobile C3</a:t>
            </a:r>
            <a:br>
              <a:rPr lang="en-US" sz="1900" dirty="0" smtClean="0"/>
            </a:br>
            <a:r>
              <a:rPr lang="en-US" sz="1900" dirty="0" smtClean="0"/>
              <a:t>in a GOOD way?</a:t>
            </a:r>
          </a:p>
          <a:p>
            <a:pPr lvl="2"/>
            <a:endParaRPr lang="en-US" sz="1600" dirty="0"/>
          </a:p>
          <a:p>
            <a:pPr lvl="1"/>
            <a:endParaRPr lang="en-US" sz="1900" dirty="0" smtClean="0"/>
          </a:p>
          <a:p>
            <a:pPr lvl="2"/>
            <a:endParaRPr lang="en-US" sz="1700" dirty="0"/>
          </a:p>
          <a:p>
            <a:pPr lvl="1"/>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448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GOOD: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r>
              <a:rPr lang="en-US" sz="1900" dirty="0" smtClean="0"/>
              <a:t>Combine GPS/biometrics with multi-layer authentication</a:t>
            </a:r>
          </a:p>
          <a:p>
            <a:pPr lvl="1"/>
            <a:endParaRPr lang="en-US" sz="1900" dirty="0"/>
          </a:p>
          <a:p>
            <a:pPr lvl="1"/>
            <a:r>
              <a:rPr lang="en-US" sz="1900" dirty="0" smtClean="0"/>
              <a:t>Don’t just grant access:  </a:t>
            </a:r>
            <a:br>
              <a:rPr lang="en-US" sz="1900" dirty="0" smtClean="0"/>
            </a:br>
            <a:r>
              <a:rPr lang="en-US" sz="1900" dirty="0" smtClean="0"/>
              <a:t>	Continuously monitor activity of remote users</a:t>
            </a:r>
          </a:p>
          <a:p>
            <a:pPr lvl="1"/>
            <a:endParaRPr lang="en-US" sz="1900" dirty="0"/>
          </a:p>
          <a:p>
            <a:pPr lvl="1"/>
            <a:r>
              <a:rPr lang="en-US" sz="1900" dirty="0" smtClean="0"/>
              <a:t>Track your mobile devices</a:t>
            </a:r>
          </a:p>
          <a:p>
            <a:pPr lvl="1"/>
            <a:endParaRPr lang="en-US" sz="1900" dirty="0" smtClean="0"/>
          </a:p>
          <a:p>
            <a:pPr lvl="1"/>
            <a:r>
              <a:rPr lang="en-US" sz="1900" dirty="0" smtClean="0"/>
              <a:t>Keep your mobile devices clean and replace them often</a:t>
            </a:r>
          </a:p>
          <a:p>
            <a:pPr lvl="1"/>
            <a:endParaRPr lang="en-US" sz="1900" dirty="0"/>
          </a:p>
          <a:p>
            <a:pPr lvl="1"/>
            <a:r>
              <a:rPr lang="en-US" sz="1900" dirty="0" smtClean="0"/>
              <a:t>Distribute responsibility for command, both for</a:t>
            </a:r>
          </a:p>
          <a:p>
            <a:pPr lvl="2"/>
            <a:r>
              <a:rPr lang="en-US" sz="1600" dirty="0" smtClean="0"/>
              <a:t>independence/robustness and </a:t>
            </a:r>
          </a:p>
          <a:p>
            <a:pPr lvl="2"/>
            <a:r>
              <a:rPr lang="en-US" sz="1600" dirty="0" smtClean="0"/>
              <a:t>corroboration/correctness</a:t>
            </a:r>
          </a:p>
          <a:p>
            <a:pPr lvl="1"/>
            <a:endParaRPr lang="en-US" sz="1900" dirty="0" smtClean="0"/>
          </a:p>
          <a:p>
            <a:pPr lvl="1"/>
            <a:r>
              <a:rPr lang="en-US" sz="1900" dirty="0" smtClean="0"/>
              <a:t>Say NO to Apps that are not your own</a:t>
            </a:r>
            <a:endParaRPr lang="en-US" sz="1900" dirty="0"/>
          </a:p>
          <a:p>
            <a:pPr lvl="1"/>
            <a:endParaRPr lang="en-US" sz="1900" dirty="0"/>
          </a:p>
          <a:p>
            <a:pPr lvl="1"/>
            <a:endParaRPr lang="en-US" sz="1900" dirty="0" smtClean="0"/>
          </a:p>
          <a:p>
            <a:pPr lvl="2"/>
            <a:endParaRPr lang="en-US" sz="1700" dirty="0"/>
          </a:p>
          <a:p>
            <a:pPr lvl="1"/>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257800"/>
            <a:ext cx="26765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42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GOOD:  </a:t>
            </a:r>
            <a:r>
              <a:rPr lang="en-US" dirty="0" smtClean="0"/>
              <a:t>Mobile </a:t>
            </a:r>
            <a:r>
              <a:rPr lang="en-US" dirty="0" smtClean="0"/>
              <a:t>Misplacement</a:t>
            </a:r>
            <a:endParaRPr lang="en-US" dirty="0"/>
          </a:p>
        </p:txBody>
      </p:sp>
      <p:sp>
        <p:nvSpPr>
          <p:cNvPr id="3" name="Content Placeholder 2"/>
          <p:cNvSpPr>
            <a:spLocks noGrp="1"/>
          </p:cNvSpPr>
          <p:nvPr>
            <p:ph idx="1"/>
          </p:nvPr>
        </p:nvSpPr>
        <p:spPr/>
        <p:txBody>
          <a:bodyPr>
            <a:noAutofit/>
          </a:bodyPr>
          <a:lstStyle/>
          <a:p>
            <a:pPr lvl="1"/>
            <a:endParaRPr lang="en-US" sz="1900" dirty="0"/>
          </a:p>
          <a:p>
            <a:pPr lvl="1"/>
            <a:endParaRPr lang="en-US" sz="1900" dirty="0" smtClean="0"/>
          </a:p>
          <a:p>
            <a:pPr marL="411480" lvl="1" indent="0">
              <a:buNone/>
            </a:pPr>
            <a:endParaRPr lang="en-US" sz="2000" dirty="0" smtClean="0"/>
          </a:p>
          <a:p>
            <a:pPr lvl="1"/>
            <a:r>
              <a:rPr lang="en-US" sz="2000" dirty="0" smtClean="0"/>
              <a:t>From </a:t>
            </a:r>
            <a:r>
              <a:rPr lang="en-US" sz="2000" i="1" dirty="0" smtClean="0"/>
              <a:t>Military Misfortunes: Anatomy of Failure in War (1990)</a:t>
            </a:r>
          </a:p>
          <a:p>
            <a:pPr lvl="2"/>
            <a:r>
              <a:rPr lang="en-US" sz="1700" dirty="0" smtClean="0"/>
              <a:t>Chapter 9:  What Can be Done?</a:t>
            </a:r>
          </a:p>
          <a:p>
            <a:pPr lvl="2"/>
            <a:endParaRPr lang="en-US" sz="1700" dirty="0"/>
          </a:p>
          <a:p>
            <a:pPr lvl="2"/>
            <a:r>
              <a:rPr lang="en-US" sz="1700" dirty="0" smtClean="0"/>
              <a:t>“Each [misfortune] is the consequence of the inherent fragility of an entire organization.  Misfortune lurks somewhere within the bowels of every military operation.  It is ‘the ghost in the machine’ that can be conjured up by a variety of circumstances.  … The chain of command is often more complex than the ‘wiring diagrams’ … and can operate in ways that are not immediately obvious … . </a:t>
            </a:r>
            <a:br>
              <a:rPr lang="en-US" sz="1700" dirty="0" smtClean="0"/>
            </a:br>
            <a:r>
              <a:rPr lang="en-US" sz="1700" dirty="0" smtClean="0"/>
              <a:t/>
            </a:r>
            <a:br>
              <a:rPr lang="en-US" sz="1700" dirty="0" smtClean="0"/>
            </a:br>
            <a:r>
              <a:rPr lang="en-US" sz="1700" dirty="0" smtClean="0"/>
              <a:t>A general or admiral … must be willing to entertain the possibility of large flaws in how his organization operates, and be willing</a:t>
            </a:r>
            <a:r>
              <a:rPr lang="en-US" sz="1700" baseline="0" dirty="0" smtClean="0"/>
              <a:t> </a:t>
            </a:r>
            <a:r>
              <a:rPr lang="en-US" sz="1700" dirty="0" smtClean="0"/>
              <a:t>to risk much to correct them.”</a:t>
            </a:r>
            <a:endParaRPr lang="en-US" sz="1700" dirty="0" smtClean="0"/>
          </a:p>
        </p:txBody>
      </p:sp>
      <p:sp>
        <p:nvSpPr>
          <p:cNvPr id="4" name="Rectangle 3"/>
          <p:cNvSpPr/>
          <p:nvPr/>
        </p:nvSpPr>
        <p:spPr>
          <a:xfrm>
            <a:off x="1268405" y="1676400"/>
            <a:ext cx="6883808" cy="95410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Good c</a:t>
            </a:r>
            <a:r>
              <a:rPr lang="en-US" sz="2800" b="1" cap="none" spc="0" dirty="0" smtClean="0">
                <a:ln w="50800"/>
                <a:solidFill>
                  <a:schemeClr val="bg1">
                    <a:shade val="50000"/>
                  </a:schemeClr>
                </a:solidFill>
                <a:effectLst/>
              </a:rPr>
              <a:t>ivilian </a:t>
            </a:r>
            <a:r>
              <a:rPr lang="en-US" sz="2800" b="1" cap="none" spc="0" dirty="0" err="1" smtClean="0">
                <a:ln w="50800"/>
                <a:solidFill>
                  <a:schemeClr val="bg1">
                    <a:shade val="50000"/>
                  </a:schemeClr>
                </a:solidFill>
                <a:effectLst/>
              </a:rPr>
              <a:t>cyberwarfare</a:t>
            </a:r>
            <a:r>
              <a:rPr lang="en-US" sz="2800" b="1" cap="none" spc="0" dirty="0" smtClean="0">
                <a:ln w="50800"/>
                <a:solidFill>
                  <a:schemeClr val="bg1">
                    <a:shade val="50000"/>
                  </a:schemeClr>
                </a:solidFill>
                <a:effectLst/>
              </a:rPr>
              <a:t> capability</a:t>
            </a:r>
            <a:br>
              <a:rPr lang="en-US" sz="2800" b="1" cap="none" spc="0" dirty="0" smtClean="0">
                <a:ln w="50800"/>
                <a:solidFill>
                  <a:schemeClr val="bg1">
                    <a:shade val="50000"/>
                  </a:schemeClr>
                </a:solidFill>
                <a:effectLst/>
              </a:rPr>
            </a:br>
            <a:r>
              <a:rPr lang="en-US" sz="2800" b="1" cap="none" spc="0" dirty="0" smtClean="0">
                <a:ln w="50800"/>
                <a:solidFill>
                  <a:schemeClr val="bg1">
                    <a:shade val="50000"/>
                  </a:schemeClr>
                </a:solidFill>
                <a:effectLst/>
              </a:rPr>
              <a:t>is about good IT management</a:t>
            </a:r>
            <a:endParaRPr lang="en-US" sz="2800" b="1" cap="none" spc="0" dirty="0">
              <a:ln w="50800"/>
              <a:solidFill>
                <a:schemeClr val="bg1">
                  <a:shade val="50000"/>
                </a:schemeClr>
              </a:solidFill>
              <a:effectLst/>
            </a:endParaRPr>
          </a:p>
        </p:txBody>
      </p:sp>
    </p:spTree>
    <p:extLst>
      <p:ext uri="{BB962C8B-B14F-4D97-AF65-F5344CB8AC3E}">
        <p14:creationId xmlns:p14="http://schemas.microsoft.com/office/powerpoint/2010/main" val="2713930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94264"/>
          </a:xfrm>
        </p:spPr>
        <p:txBody>
          <a:bodyPr>
            <a:noAutofit/>
          </a:bodyPr>
          <a:lstStyle/>
          <a:p>
            <a:r>
              <a:rPr lang="en-US" sz="2800" dirty="0"/>
              <a:t>Mobile </a:t>
            </a:r>
            <a:r>
              <a:rPr lang="en-US" sz="2800" dirty="0" err="1"/>
              <a:t>Plaforms</a:t>
            </a:r>
            <a:r>
              <a:rPr lang="en-US" sz="2800" dirty="0"/>
              <a:t> and </a:t>
            </a:r>
            <a:r>
              <a:rPr lang="en-US" sz="2800" dirty="0" err="1" smtClean="0"/>
              <a:t>Cyberwarfare</a:t>
            </a:r>
            <a:r>
              <a:rPr lang="en-US" sz="2800" dirty="0" smtClean="0"/>
              <a:t>: </a:t>
            </a:r>
            <a:br>
              <a:rPr lang="en-US" sz="2800" dirty="0" smtClean="0"/>
            </a:br>
            <a:r>
              <a:rPr lang="en-US" sz="2800" dirty="0" smtClean="0">
                <a:solidFill>
                  <a:schemeClr val="accent6">
                    <a:lumMod val="50000"/>
                  </a:schemeClr>
                </a:solidFill>
              </a:rPr>
              <a:t>Diversity is Good, Fragility </a:t>
            </a:r>
            <a:r>
              <a:rPr lang="en-US" sz="2800" dirty="0">
                <a:solidFill>
                  <a:schemeClr val="accent6">
                    <a:lumMod val="50000"/>
                  </a:schemeClr>
                </a:solidFill>
              </a:rPr>
              <a:t>is </a:t>
            </a:r>
            <a:r>
              <a:rPr lang="en-US" sz="2800" dirty="0" smtClean="0">
                <a:solidFill>
                  <a:schemeClr val="accent6">
                    <a:lumMod val="50000"/>
                  </a:schemeClr>
                </a:solidFill>
              </a:rPr>
              <a:t>Bad, Misplacement </a:t>
            </a:r>
            <a:r>
              <a:rPr lang="en-US" sz="2800" dirty="0">
                <a:solidFill>
                  <a:schemeClr val="accent6">
                    <a:lumMod val="50000"/>
                  </a:schemeClr>
                </a:solidFill>
              </a:rPr>
              <a:t>is Ugly</a:t>
            </a:r>
            <a:endParaRPr lang="en-US" sz="2800" dirty="0"/>
          </a:p>
        </p:txBody>
      </p:sp>
      <p:sp>
        <p:nvSpPr>
          <p:cNvPr id="3" name="Content Placeholder 2"/>
          <p:cNvSpPr>
            <a:spLocks noGrp="1"/>
          </p:cNvSpPr>
          <p:nvPr>
            <p:ph idx="1"/>
          </p:nvPr>
        </p:nvSpPr>
        <p:spPr/>
        <p:txBody>
          <a:bodyPr>
            <a:noAutofit/>
          </a:bodyPr>
          <a:lstStyle/>
          <a:p>
            <a:pPr lvl="1"/>
            <a:endParaRPr lang="en-US" sz="1900" dirty="0" smtClean="0"/>
          </a:p>
          <a:p>
            <a:r>
              <a:rPr lang="en-US" sz="1800" dirty="0"/>
              <a:t>Ronald P. Loui, Ph.D.</a:t>
            </a:r>
            <a:br>
              <a:rPr lang="en-US" sz="1800" dirty="0"/>
            </a:br>
            <a:r>
              <a:rPr lang="en-US" sz="1800" dirty="0"/>
              <a:t>Assistant Professor of Computer Science</a:t>
            </a:r>
            <a:br>
              <a:rPr lang="en-US" sz="1800" dirty="0"/>
            </a:br>
            <a:r>
              <a:rPr lang="en-US" sz="1800" dirty="0"/>
              <a:t>University of Illinois Springfield</a:t>
            </a:r>
          </a:p>
          <a:p>
            <a:endParaRPr lang="en-US" sz="2500" dirty="0"/>
          </a:p>
          <a:p>
            <a:pPr lvl="1"/>
            <a:endParaRPr lang="en-US" sz="1900" dirty="0" smtClean="0"/>
          </a:p>
          <a:p>
            <a:pPr marL="411480" lvl="1" indent="0">
              <a:buNone/>
            </a:pPr>
            <a:endParaRPr lang="en-US" sz="2000" dirty="0" smtClean="0"/>
          </a:p>
          <a:p>
            <a:pPr lvl="3"/>
            <a:r>
              <a:rPr lang="en-US" sz="2800" dirty="0" smtClean="0"/>
              <a:t>Comments?</a:t>
            </a:r>
            <a:endParaRPr lang="en-US"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320" y="1676400"/>
            <a:ext cx="3475037"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828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44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Diversity/Diversification</a:t>
            </a:r>
            <a:endParaRPr lang="en-US" sz="4400" dirty="0"/>
          </a:p>
        </p:txBody>
      </p:sp>
      <p:sp>
        <p:nvSpPr>
          <p:cNvPr id="3" name="Text Placeholder 2"/>
          <p:cNvSpPr>
            <a:spLocks noGrp="1"/>
          </p:cNvSpPr>
          <p:nvPr>
            <p:ph type="body" idx="1"/>
          </p:nvPr>
        </p:nvSpPr>
        <p:spPr/>
        <p:txBody>
          <a:bodyPr>
            <a:normAutofit/>
          </a:bodyPr>
          <a:lstStyle/>
          <a:p>
            <a:r>
              <a:rPr lang="en-US" dirty="0" smtClean="0"/>
              <a:t>How To Survive An Electronic Pearl Harbor</a:t>
            </a:r>
            <a:endParaRPr lang="en-US" dirty="0"/>
          </a:p>
        </p:txBody>
      </p:sp>
    </p:spTree>
    <p:extLst>
      <p:ext uri="{BB962C8B-B14F-4D97-AF65-F5344CB8AC3E}">
        <p14:creationId xmlns:p14="http://schemas.microsoft.com/office/powerpoint/2010/main" val="52641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rmAutofit/>
          </a:bodyPr>
          <a:lstStyle/>
          <a:p>
            <a:r>
              <a:rPr lang="en-US" sz="2200" dirty="0" smtClean="0"/>
              <a:t>In </a:t>
            </a:r>
            <a:r>
              <a:rPr lang="en-US" sz="2200" dirty="0" err="1" smtClean="0"/>
              <a:t>cyberwarfare</a:t>
            </a:r>
            <a:r>
              <a:rPr lang="en-US" sz="2200" dirty="0" smtClean="0"/>
              <a:t>, one of the most feared events is a surprise first strike with overwhelming force or debilitating result</a:t>
            </a:r>
          </a:p>
          <a:p>
            <a:endParaRPr lang="en-US" sz="2200" dirty="0" smtClean="0"/>
          </a:p>
          <a:p>
            <a:r>
              <a:rPr lang="en-US" sz="2200" dirty="0" smtClean="0"/>
              <a:t>Often called cyber-9/11 or cyber-Pearl-Harbor</a:t>
            </a:r>
          </a:p>
          <a:p>
            <a:endParaRPr lang="en-US" sz="2200" dirty="0"/>
          </a:p>
          <a:p>
            <a:r>
              <a:rPr lang="en-US" sz="2200" dirty="0" smtClean="0"/>
              <a:t>The fear:  Zero-day </a:t>
            </a:r>
            <a:r>
              <a:rPr lang="en-US" sz="2200" dirty="0" smtClean="0"/>
              <a:t>exploits, constantly changing technologies, </a:t>
            </a:r>
            <a:r>
              <a:rPr lang="en-US" sz="2200" dirty="0" smtClean="0"/>
              <a:t>sudden vulnerabilities, unknown </a:t>
            </a:r>
            <a:r>
              <a:rPr lang="en-US" sz="2200" dirty="0" smtClean="0"/>
              <a:t>asymmetric </a:t>
            </a:r>
            <a:r>
              <a:rPr lang="en-US" sz="2200" dirty="0" smtClean="0"/>
              <a:t>threats</a:t>
            </a:r>
          </a:p>
          <a:p>
            <a:pPr lvl="1"/>
            <a:r>
              <a:rPr lang="en-US" sz="1900" dirty="0" smtClean="0"/>
              <a:t>“Unknown Unknowns”</a:t>
            </a:r>
          </a:p>
          <a:p>
            <a:pPr lvl="1"/>
            <a:r>
              <a:rPr lang="en-US" sz="1900" dirty="0" smtClean="0"/>
              <a:t>If you thought Admiral Yamamoto was “sneaky,” </a:t>
            </a:r>
          </a:p>
          <a:p>
            <a:pPr lvl="2"/>
            <a:r>
              <a:rPr lang="en-US" sz="1700" dirty="0" smtClean="0"/>
              <a:t>consider all the kids in Iran and North Korea reading Sun Tzu’s </a:t>
            </a:r>
            <a:r>
              <a:rPr lang="en-US" sz="1700" i="1" dirty="0" smtClean="0"/>
              <a:t>Art of War </a:t>
            </a:r>
            <a:r>
              <a:rPr lang="en-US" sz="1700" dirty="0" smtClean="0"/>
              <a:t>and</a:t>
            </a:r>
            <a:r>
              <a:rPr lang="en-US" sz="1700" i="1" dirty="0" smtClean="0"/>
              <a:t> Hacking for Dummies</a:t>
            </a:r>
          </a:p>
          <a:p>
            <a:pPr lvl="2"/>
            <a:r>
              <a:rPr lang="en-US" sz="1700" dirty="0" smtClean="0"/>
              <a:t>And all the kids in China</a:t>
            </a:r>
            <a:endParaRPr lang="en-US" sz="1700" dirty="0" smtClean="0"/>
          </a:p>
          <a:p>
            <a:endParaRPr lang="en-US" dirty="0" smtClean="0"/>
          </a:p>
        </p:txBody>
      </p:sp>
    </p:spTree>
    <p:extLst>
      <p:ext uri="{BB962C8B-B14F-4D97-AF65-F5344CB8AC3E}">
        <p14:creationId xmlns:p14="http://schemas.microsoft.com/office/powerpoint/2010/main" val="260153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a:xfrm>
            <a:off x="228600" y="1646237"/>
            <a:ext cx="8534400" cy="4526280"/>
          </a:xfrm>
        </p:spPr>
        <p:txBody>
          <a:bodyPr>
            <a:noAutofit/>
          </a:bodyPr>
          <a:lstStyle/>
          <a:p>
            <a:r>
              <a:rPr lang="en-US" sz="2400" dirty="0" smtClean="0"/>
              <a:t>Good News:  We actually survived Pearl Harbor</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smtClean="0"/>
          </a:p>
          <a:p>
            <a:endParaRPr lang="en-US" sz="2800" dirty="0"/>
          </a:p>
          <a:p>
            <a:r>
              <a:rPr lang="en-US" sz="2400" dirty="0" smtClean="0"/>
              <a:t>I really mean “we” (view from my family’s house)</a:t>
            </a:r>
          </a:p>
        </p:txBody>
      </p:sp>
      <p:pic>
        <p:nvPicPr>
          <p:cNvPr id="2050" name="Picture 2" descr="https://encrypted-tbn3.gstatic.com/images?q=tbn:ANd9GcSyYefJ4haML7w0b7FE8rYIAl7qB4OVt80jH1bvHJnIeIhfbx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99" y="2642579"/>
            <a:ext cx="2446719" cy="162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550" y="3203620"/>
            <a:ext cx="2662975" cy="213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846" y="3962400"/>
            <a:ext cx="2934773" cy="172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232" y="3820938"/>
            <a:ext cx="3763582" cy="302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1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heel(1)">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Survive an Electronic Pearl Harbor </a:t>
            </a:r>
            <a:endParaRPr lang="en-US" dirty="0"/>
          </a:p>
        </p:txBody>
      </p:sp>
      <p:sp>
        <p:nvSpPr>
          <p:cNvPr id="3" name="Content Placeholder 2"/>
          <p:cNvSpPr>
            <a:spLocks noGrp="1"/>
          </p:cNvSpPr>
          <p:nvPr>
            <p:ph idx="1"/>
          </p:nvPr>
        </p:nvSpPr>
        <p:spPr/>
        <p:txBody>
          <a:bodyPr>
            <a:normAutofit fontScale="70000" lnSpcReduction="20000"/>
          </a:bodyPr>
          <a:lstStyle/>
          <a:p>
            <a:r>
              <a:rPr lang="en-US" sz="3100" dirty="0" smtClean="0"/>
              <a:t>Maybe the </a:t>
            </a:r>
            <a:r>
              <a:rPr lang="en-US" sz="3100" dirty="0" smtClean="0"/>
              <a:t>obsolescent battleships </a:t>
            </a:r>
            <a:r>
              <a:rPr lang="en-US" sz="3100" dirty="0" smtClean="0"/>
              <a:t>did not fare well</a:t>
            </a:r>
          </a:p>
          <a:p>
            <a:endParaRPr lang="en-US" sz="3100" dirty="0"/>
          </a:p>
          <a:p>
            <a:r>
              <a:rPr lang="en-US" sz="3100" dirty="0" smtClean="0"/>
              <a:t>But the carriers were out to sea</a:t>
            </a:r>
          </a:p>
          <a:p>
            <a:endParaRPr lang="en-US" sz="3100" dirty="0"/>
          </a:p>
          <a:p>
            <a:r>
              <a:rPr lang="en-US" sz="3100" dirty="0" smtClean="0"/>
              <a:t>A potential third wave of IJN attack did not destroy fuel reserves </a:t>
            </a:r>
            <a:endParaRPr lang="en-US" sz="3100" dirty="0"/>
          </a:p>
          <a:p>
            <a:pPr lvl="1"/>
            <a:r>
              <a:rPr lang="en-US" sz="2300" dirty="0" smtClean="0"/>
              <a:t>250M gallons at Red Hill</a:t>
            </a:r>
          </a:p>
          <a:p>
            <a:pPr lvl="1"/>
            <a:r>
              <a:rPr lang="en-US" sz="2300" dirty="0" smtClean="0"/>
              <a:t>What Japan really needed to destroy</a:t>
            </a:r>
            <a:endParaRPr lang="en-US" sz="2300" dirty="0" smtClean="0"/>
          </a:p>
          <a:p>
            <a:endParaRPr lang="en-US" sz="3100" dirty="0"/>
          </a:p>
          <a:p>
            <a:r>
              <a:rPr lang="en-US" sz="3100" dirty="0" smtClean="0"/>
              <a:t>USAAF air-to-air scores that day were </a:t>
            </a:r>
            <a:r>
              <a:rPr lang="en-US" sz="3100" dirty="0" smtClean="0"/>
              <a:t>9-0 </a:t>
            </a:r>
            <a:r>
              <a:rPr lang="en-US" sz="3100" dirty="0" smtClean="0"/>
              <a:t>vs. </a:t>
            </a:r>
            <a:r>
              <a:rPr lang="en-US" sz="3100" dirty="0" err="1" smtClean="0"/>
              <a:t>Vals</a:t>
            </a:r>
            <a:r>
              <a:rPr lang="en-US" sz="3100" dirty="0" smtClean="0"/>
              <a:t> &amp; </a:t>
            </a:r>
            <a:r>
              <a:rPr lang="en-US" sz="3100" dirty="0" err="1" smtClean="0"/>
              <a:t>Zekes</a:t>
            </a:r>
            <a:r>
              <a:rPr lang="en-US" sz="3100" dirty="0" smtClean="0"/>
              <a:t> and at least </a:t>
            </a:r>
            <a:r>
              <a:rPr lang="en-US" sz="3100" dirty="0" smtClean="0"/>
              <a:t>8-1 </a:t>
            </a:r>
            <a:r>
              <a:rPr lang="en-US" sz="3100" dirty="0" smtClean="0"/>
              <a:t>vs. </a:t>
            </a:r>
            <a:r>
              <a:rPr lang="en-US" sz="3100" dirty="0" smtClean="0"/>
              <a:t>Zeroes</a:t>
            </a:r>
          </a:p>
          <a:p>
            <a:pPr lvl="1"/>
            <a:r>
              <a:rPr lang="en-US" sz="2300" dirty="0" smtClean="0"/>
              <a:t>The one air-to-air loss, Gordon Sterling, Jr.</a:t>
            </a:r>
          </a:p>
          <a:p>
            <a:pPr lvl="1"/>
            <a:r>
              <a:rPr lang="en-US" sz="2300" dirty="0" smtClean="0"/>
              <a:t>was not even a fighter pilot</a:t>
            </a:r>
          </a:p>
          <a:p>
            <a:pPr lvl="1"/>
            <a:r>
              <a:rPr lang="en-US" sz="2300" dirty="0" smtClean="0"/>
              <a:t>and he scored before being KIA BNR</a:t>
            </a:r>
          </a:p>
          <a:p>
            <a:pPr lvl="1"/>
            <a:r>
              <a:rPr lang="en-US" sz="1600" dirty="0" smtClean="0"/>
              <a:t>VALS/ZEKES: KT,</a:t>
            </a:r>
            <a:r>
              <a:rPr lang="en-US" sz="1600" baseline="0" dirty="0" smtClean="0"/>
              <a:t> KT/GW, KT, KT (</a:t>
            </a:r>
            <a:r>
              <a:rPr lang="en-US" sz="1600" baseline="0" dirty="0" err="1" smtClean="0"/>
              <a:t>uncredited</a:t>
            </a:r>
            <a:r>
              <a:rPr lang="en-US" sz="1600" baseline="0" dirty="0" smtClean="0"/>
              <a:t>),</a:t>
            </a:r>
            <a:r>
              <a:rPr lang="en-US" sz="1600" dirty="0" smtClean="0"/>
              <a:t> GW, GW, GW (returned to CV), JD, HB/BR</a:t>
            </a:r>
          </a:p>
          <a:p>
            <a:pPr lvl="1"/>
            <a:r>
              <a:rPr lang="en-US" sz="1600" dirty="0" smtClean="0"/>
              <a:t>ZEROES:HB/MMx2, </a:t>
            </a:r>
            <a:r>
              <a:rPr lang="en-US" sz="1600" dirty="0"/>
              <a:t>GS, LS/PR/JT x </a:t>
            </a:r>
            <a:r>
              <a:rPr lang="en-US" sz="1600" dirty="0" smtClean="0"/>
              <a:t>5 </a:t>
            </a:r>
            <a:r>
              <a:rPr lang="en-US" sz="1100" dirty="0" smtClean="0"/>
              <a:t>http</a:t>
            </a:r>
            <a:r>
              <a:rPr lang="en-US" sz="1100" dirty="0"/>
              <a:t>://</a:t>
            </a:r>
            <a:r>
              <a:rPr lang="en-US" sz="1100" dirty="0" smtClean="0"/>
              <a:t>www.pearlharborattacked.com/cgi-bin/IKONBOARDNEW312a/ikonboard.cgi?act=Print;f=14;t=44</a:t>
            </a:r>
            <a:endParaRPr lang="en-US" sz="1100"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53400" cy="498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3752" y="3066963"/>
            <a:ext cx="7853048"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The real key to US Power in the Pacific</a:t>
            </a:r>
            <a:endParaRPr lang="en-US" sz="3200" b="1" cap="none" spc="0" dirty="0">
              <a:ln w="50800"/>
              <a:solidFill>
                <a:schemeClr val="bg1">
                  <a:shade val="50000"/>
                </a:schemeClr>
              </a:solidFill>
              <a:effectLst/>
            </a:endParaRPr>
          </a:p>
        </p:txBody>
      </p:sp>
      <p:cxnSp>
        <p:nvCxnSpPr>
          <p:cNvPr id="7" name="Straight Arrow Connector 6"/>
          <p:cNvCxnSpPr/>
          <p:nvPr/>
        </p:nvCxnSpPr>
        <p:spPr>
          <a:xfrm>
            <a:off x="4610100" y="3651738"/>
            <a:ext cx="1333500" cy="539262"/>
          </a:xfrm>
          <a:prstGeom prst="straightConnector1">
            <a:avLst/>
          </a:prstGeom>
          <a:ln w="825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4641</TotalTime>
  <Words>3003</Words>
  <Application>Microsoft Office PowerPoint</Application>
  <PresentationFormat>On-screen Show (4:3)</PresentationFormat>
  <Paragraphs>576</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Foundry</vt:lpstr>
      <vt:lpstr>Mobile Plaforms and Cyberwarfare:    Diversity is Good  Fragility is Bad Misplacement is Ugly</vt:lpstr>
      <vt:lpstr>Mobile Plaforms and Cyberwarfare:  Diversity is Good; Fragility is Bad;  Misplacement is Ugly    This presentation argues that ‘survivability based on diversity’ is the best strategy for an open society that depends on a dynamic use of information technology. The good news for mobile IT is that there is a healthy ecosystem of various vendors, operating systems, and carriers. Mobile platform heterogeneity appeared to exceed the author’s guidance for a minimum of 70-20-10 mix throughout the hardware and software layers.  </vt:lpstr>
      <vt:lpstr>Mobile Plaforms and Cyberwarfare:  Diversity is Good; Fragility is Bad;  Misplacement is Ugly     The bad news with respect to mobile computing trends and cyberwarfare can be observed in Iraq and Afghanistan today.  Our troops are not allowed to use them.  They are too easy to corrupt, too easy to packet sniff, too easy to disinform.  That's bad when mobile platforms are carrying a lot of the apps that people are used to relying on.  </vt:lpstr>
      <vt:lpstr>Mobile Plaforms and Cyberwarfare:  Diversity is Good; Fragility is Bad;  Misplacement is Ugly      There is a silver lining to the ugliness of mobile compuing fragility and our over-reliance on it.  Cyberwar is about offense too.  If we are prudent in the way that we mix our mobile and hard-wired systems, if we cloud and tether judiciously, so that the allocaion of funcion to device matches naional interest, not just market potenial, then the onus will be on our future adversaries to be as clever and thoughful as we can be today. </vt:lpstr>
      <vt:lpstr>PowerPoint Presentation</vt:lpstr>
      <vt:lpstr>Diversity/Diversification</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How To Survive an Electronic Pearl Harbor </vt:lpstr>
      <vt:lpstr>Mobile Ecosystem</vt:lpstr>
      <vt:lpstr>The GOOD:  Mobile Ecosystem Diversity</vt:lpstr>
      <vt:lpstr>The GOOD:  Mobile Ecosystem Diversity</vt:lpstr>
      <vt:lpstr>The GOOD:  Mobile Ecosystem Diversity</vt:lpstr>
      <vt:lpstr>The GOOD:  Mobile Ecosystem Diversity</vt:lpstr>
      <vt:lpstr>The GOOD:  Mobile Ecosystem Diversity</vt:lpstr>
      <vt:lpstr>The GOOD:  Mobile Ecosystem Diversity</vt:lpstr>
      <vt:lpstr>The GOOD:  Mobile Ecosystem Diversity</vt:lpstr>
      <vt:lpstr>The GOOD:  Mobile Ecosystem Diversity</vt:lpstr>
      <vt:lpstr>The GOOD:  Mobile Ecosystem Diversity</vt:lpstr>
      <vt:lpstr>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The BAD:  Mobile Fragility</vt:lpstr>
      <vt:lpstr>Mobile Misplcement</vt:lpstr>
      <vt:lpstr>The UGLY:  Mobile Misplacement</vt:lpstr>
      <vt:lpstr>The UGLY:  Mobile Misplacement</vt:lpstr>
      <vt:lpstr>The UGLY:  Mobile Misplacement</vt:lpstr>
      <vt:lpstr>The UGLY:  Mobile Misplacement</vt:lpstr>
      <vt:lpstr>The GOOD:  Mobile Misplacement</vt:lpstr>
      <vt:lpstr>The GOOD:  Mobile Misplacement</vt:lpstr>
      <vt:lpstr>The GOOD:  Mobile Misplacement</vt:lpstr>
      <vt:lpstr>Mobile Plaforms and Cyberwarfare:  Diversity is Good, Fragility is Bad, Misplacement is Ugly</vt:lpstr>
      <vt:lpstr>PowerPoint Presentation</vt:lpstr>
    </vt:vector>
  </TitlesOfParts>
  <Company>University of Illinois Springfield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Plaforms and Cyberwarfare:   Diversity is Good;  Fragility is Bad;  Misplacement is Ugly</dc:title>
  <dc:creator>Loui, Ronald</dc:creator>
  <cp:lastModifiedBy>Loui, Ronald</cp:lastModifiedBy>
  <cp:revision>219</cp:revision>
  <dcterms:created xsi:type="dcterms:W3CDTF">2013-03-01T20:31:09Z</dcterms:created>
  <dcterms:modified xsi:type="dcterms:W3CDTF">2013-03-05T02:10:45Z</dcterms:modified>
</cp:coreProperties>
</file>